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5" r:id="rId14"/>
    <p:sldId id="272" r:id="rId15"/>
    <p:sldId id="273" r:id="rId16"/>
    <p:sldId id="274" r:id="rId17"/>
    <p:sldId id="260" r:id="rId18"/>
  </p:sldIdLst>
  <p:sldSz cx="12192000" cy="6858000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D7A5CBC5-A6B0-46F1-B8CD-DC1BEDB893BA}">
          <p14:sldIdLst>
            <p14:sldId id="256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5"/>
            <p14:sldId id="272"/>
            <p14:sldId id="273"/>
            <p14:sldId id="274"/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1255"/>
    <a:srgbClr val="FF5050"/>
    <a:srgbClr val="FFFF99"/>
    <a:srgbClr val="006CFF"/>
    <a:srgbClr val="FFFF66"/>
    <a:srgbClr val="00B0F0"/>
    <a:srgbClr val="007CCE"/>
    <a:srgbClr val="9966FF"/>
    <a:srgbClr val="F9D600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566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7015197623693931E-2"/>
          <c:y val="3.4187785350360614E-2"/>
          <c:w val="0.70099282650327754"/>
          <c:h val="0.7558353735194919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муниципальный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2023 - 2024 - 24 чел.</c:v>
                </c:pt>
                <c:pt idx="1">
                  <c:v>2024 - 2025 - 40 чел.</c:v>
                </c:pt>
                <c:pt idx="2">
                  <c:v>2025 - 2026 - 35 чел.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9-4386-8ABA-5FEC1A0EECF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региональный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2023 - 2024 - 24 чел.</c:v>
                </c:pt>
                <c:pt idx="1">
                  <c:v>2024 - 2025 - 40 чел.</c:v>
                </c:pt>
                <c:pt idx="2">
                  <c:v>2025 - 2026 - 35 чел.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39-4386-8ABA-5FEC1A0EECF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всероссийский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2023 - 2024 - 24 чел.</c:v>
                </c:pt>
                <c:pt idx="1">
                  <c:v>2024 - 2025 - 40 чел.</c:v>
                </c:pt>
                <c:pt idx="2">
                  <c:v>2025 - 2026 - 35 чел.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20</c:v>
                </c:pt>
                <c:pt idx="1">
                  <c:v>35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39-4386-8ABA-5FEC1A0EE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20673920"/>
        <c:axId val="220675456"/>
        <c:axId val="0"/>
      </c:bar3DChart>
      <c:catAx>
        <c:axId val="220673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0675456"/>
        <c:crosses val="autoZero"/>
        <c:auto val="1"/>
        <c:lblAlgn val="ctr"/>
        <c:lblOffset val="100"/>
        <c:noMultiLvlLbl val="0"/>
      </c:catAx>
      <c:valAx>
        <c:axId val="220675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20673920"/>
        <c:crosses val="autoZero"/>
        <c:crossBetween val="between"/>
      </c:valAx>
      <c:spPr>
        <a:noFill/>
        <a:ln w="25358">
          <a:noFill/>
        </a:ln>
      </c:spPr>
    </c:plotArea>
    <c:legend>
      <c:legendPos val="r"/>
      <c:layout>
        <c:manualLayout>
          <c:xMode val="edge"/>
          <c:yMode val="edge"/>
          <c:x val="0.72574948964712749"/>
          <c:y val="0.13064914850759937"/>
          <c:w val="0.20282186948853612"/>
          <c:h val="0.34433962264150925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99"/>
    </a:solidFill>
    <a:ln>
      <a:noFill/>
    </a:ln>
  </c:sp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494816-C986-458D-B0F1-3A490DC6B20E}" type="doc">
      <dgm:prSet loTypeId="urn:microsoft.com/office/officeart/2005/8/layout/defaul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62ED049-C67C-4B54-AFEA-E4FC62FF1A29}">
      <dgm:prSet phldrT="[Текст]" custT="1"/>
      <dgm:spPr/>
      <dgm:t>
        <a:bodyPr/>
        <a:lstStyle/>
        <a:p>
          <a:r>
            <a:rPr lang="ru-RU" sz="15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Муниципальная инновационная площадка «Служба ранней помощи» </a:t>
          </a:r>
        </a:p>
        <a:p>
          <a:r>
            <a: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</a:t>
          </a:r>
          <a:r>
            <a:rPr lang="ru-RU" sz="14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«Создание условий для раннего развития детей в возрасте от 1,5 до 3-х лет и реализации программы психолого-педагогической, методической и консультативной помощи родителям детей,  не посещающих ДОУ, в том числе с ОВЗ»</a:t>
          </a:r>
        </a:p>
      </dgm:t>
    </dgm:pt>
    <dgm:pt modelId="{4282951C-354D-4353-A0A0-9F634F9BF2A1}" type="parTrans" cxnId="{57886E28-F153-4917-AC1F-A6DEE1FA151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C6BFA6-05B8-4AF7-B5E9-1794BDA44CDF}" type="sibTrans" cxnId="{57886E28-F153-4917-AC1F-A6DEE1FA151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0CE396-AD93-4E50-9EA6-67A6D90862F0}">
      <dgm:prSet phldrT="[Текст]" custT="1"/>
      <dgm:spPr/>
      <dgm:t>
        <a:bodyPr/>
        <a:lstStyle/>
        <a:p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Пилотное образовательное учреждение в инновационном комплексе (</a:t>
          </a:r>
          <a:r>
            <a:rPr lang="ru-RU" sz="1600" b="1" dirty="0" err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ИнКо</a:t>
          </a:r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образовательных учреждений г. Батайска </a:t>
          </a:r>
        </a:p>
        <a:p>
          <a:r>
            <a: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 </a:t>
          </a:r>
          <a:r>
            <a:rPr lang="ru-RU" sz="1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«Комплексный подход в коррекции и развитии речи детей дошкольного возраста»</a:t>
          </a:r>
        </a:p>
      </dgm:t>
    </dgm:pt>
    <dgm:pt modelId="{250DEA34-6C53-4F31-8A93-7D47C776A8E6}" type="parTrans" cxnId="{F2949A83-A643-46E0-9551-B2DF7231A5F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71ACFA-300B-42DA-BF44-AC66C6B59EA5}" type="sibTrans" cxnId="{F2949A83-A643-46E0-9551-B2DF7231A5F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5D5271-59B1-478E-93C2-10EF5F04C897}">
      <dgm:prSet phldrT="[Текст]" custT="1"/>
      <dgm:spPr/>
      <dgm:t>
        <a:bodyPr/>
        <a:lstStyle/>
        <a:p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Муниципальная инновационная площадка «Центр безопасности дорожного движения»</a:t>
          </a:r>
        </a:p>
        <a:p>
          <a:r>
            <a: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</a:t>
          </a:r>
          <a:r>
            <a:rPr lang="ru-RU" sz="1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«Вместе – за безопасность дорожного движения» (с прикрепленными ДОУ)</a:t>
          </a:r>
        </a:p>
      </dgm:t>
    </dgm:pt>
    <dgm:pt modelId="{61ACA664-2859-4C49-A5B5-8DCCC2638055}" type="parTrans" cxnId="{72BC0F0B-6C45-461E-9B55-34747EECE8F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B717D8-3B84-45F8-B390-407C87184D36}" type="sibTrans" cxnId="{72BC0F0B-6C45-461E-9B55-34747EECE8F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049D4C-83ED-4BDE-809D-523EB8C90219}">
      <dgm:prSet phldrT="[Текст]" custT="1"/>
      <dgm:spPr/>
      <dgm:t>
        <a:bodyPr/>
        <a:lstStyle/>
        <a:p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Методический ресурсный центр (ММРЦ) ГАУ ДПО РО «Институт развития образования» </a:t>
          </a:r>
          <a:endParaRPr lang="ru-RU" sz="16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 </a:t>
          </a:r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«Организационно-педагогические условия   психолого-педагогической поддержки, развития и коррекции речевых нарушений детей дошкольного возраста».</a:t>
          </a:r>
        </a:p>
      </dgm:t>
    </dgm:pt>
    <dgm:pt modelId="{4DB2E691-18A9-47B2-824F-9AAF7DF315E9}" type="parTrans" cxnId="{88FA4E32-C673-49D3-BFD1-AAAC3D12511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B2CC37-6B3D-49B2-9D86-FFA25CE4B57A}" type="sibTrans" cxnId="{88FA4E32-C673-49D3-BFD1-AAAC3D12511A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A42FF6-331C-4391-BC80-9D829D0D5890}">
      <dgm:prSet phldrT="[Текст]" custT="1"/>
      <dgm:spPr/>
      <dgm:t>
        <a:bodyPr/>
        <a:lstStyle/>
        <a:p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Первичная региональная площадка по внедрению «Программы просвещения родителей»</a:t>
          </a:r>
        </a:p>
        <a:p>
          <a:r>
            <a:rPr lang="ru-RU" sz="1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Тема: </a:t>
          </a:r>
          <a:r>
            <a:rPr lang="ru-RU" sz="1400" b="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«Социальное партнерство ДОУ и семьи как условие формирования ответственного родительства» </a:t>
          </a:r>
          <a:endParaRPr lang="ru-RU" sz="1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1CD443-F1FB-4A2A-B425-BA4C68C9E98F}" type="parTrans" cxnId="{8F4C6CF8-40D3-4124-96C9-2B65051611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15ECE1-AACA-4F52-BD81-D5FBF72CABE1}" type="sibTrans" cxnId="{8F4C6CF8-40D3-4124-96C9-2B650516113B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5159F7-DF2E-448C-8454-145A69904B8C}">
      <dgm:prSet custT="1"/>
      <dgm:spPr/>
      <dgm:t>
        <a:bodyPr/>
        <a:lstStyle/>
        <a:p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Федеральная методическая площадка ООО «</a:t>
          </a:r>
          <a:r>
            <a:rPr lang="ru-RU" sz="1600" b="1" dirty="0" err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Баласс</a:t>
          </a:r>
          <a:r>
            <a: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- Учебно-методический центр «Детский сад 2100» по реализации ФОП ДО и ФГОС ДО</a:t>
          </a:r>
          <a:r>
            <a: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r>
            <a:rPr lang="ru-RU" sz="1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Инновационная площадка по </a:t>
          </a:r>
          <a:r>
            <a: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теме</a:t>
          </a:r>
          <a:r>
            <a:rPr lang="ru-RU" sz="1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«Обучение дошкольников смысловому чтению и развитие у них интереса к художественной литературе»</a:t>
          </a:r>
        </a:p>
      </dgm:t>
    </dgm:pt>
    <dgm:pt modelId="{7F283F6A-050B-4F4A-AA0E-BFCA7E154DD5}" type="parTrans" cxnId="{BF6C594C-E501-4765-9472-81D8A713850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6BA6B6-1428-44F2-8544-1053B1DCE2DC}" type="sibTrans" cxnId="{BF6C594C-E501-4765-9472-81D8A7138502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E868DD-04E1-4168-833F-6A5924A26E80}" type="pres">
      <dgm:prSet presAssocID="{E9494816-C986-458D-B0F1-3A490DC6B20E}" presName="diagram" presStyleCnt="0">
        <dgm:presLayoutVars>
          <dgm:dir/>
          <dgm:resizeHandles val="exact"/>
        </dgm:presLayoutVars>
      </dgm:prSet>
      <dgm:spPr/>
    </dgm:pt>
    <dgm:pt modelId="{6599AB52-F8B0-48CE-AD39-A84803F423AC}" type="pres">
      <dgm:prSet presAssocID="{B62ED049-C67C-4B54-AFEA-E4FC62FF1A29}" presName="node" presStyleLbl="node1" presStyleIdx="0" presStyleCnt="6" custLinFactY="15324" custLinFactNeighborX="1110" custLinFactNeighborY="100000">
        <dgm:presLayoutVars>
          <dgm:bulletEnabled val="1"/>
        </dgm:presLayoutVars>
      </dgm:prSet>
      <dgm:spPr/>
    </dgm:pt>
    <dgm:pt modelId="{CC0A0601-D831-44EA-97DB-39AE1CD69216}" type="pres">
      <dgm:prSet presAssocID="{09C6BFA6-05B8-4AF7-B5E9-1794BDA44CDF}" presName="sibTrans" presStyleCnt="0"/>
      <dgm:spPr/>
    </dgm:pt>
    <dgm:pt modelId="{89092FDF-D353-46BF-A9F5-B149109027CE}" type="pres">
      <dgm:prSet presAssocID="{F00CE396-AD93-4E50-9EA6-67A6D90862F0}" presName="node" presStyleLbl="node1" presStyleIdx="1" presStyleCnt="6" custScaleY="99631" custLinFactY="14842" custLinFactNeighborX="-277" custLinFactNeighborY="100000">
        <dgm:presLayoutVars>
          <dgm:bulletEnabled val="1"/>
        </dgm:presLayoutVars>
      </dgm:prSet>
      <dgm:spPr/>
    </dgm:pt>
    <dgm:pt modelId="{C767EA92-5929-4CE7-82BD-DBBFCE6095E8}" type="pres">
      <dgm:prSet presAssocID="{4E71ACFA-300B-42DA-BF44-AC66C6B59EA5}" presName="sibTrans" presStyleCnt="0"/>
      <dgm:spPr/>
    </dgm:pt>
    <dgm:pt modelId="{383C8DDC-45EB-4E28-9598-A5D94B4DDB46}" type="pres">
      <dgm:prSet presAssocID="{0E5D5271-59B1-478E-93C2-10EF5F04C897}" presName="node" presStyleLbl="node1" presStyleIdx="2" presStyleCnt="6">
        <dgm:presLayoutVars>
          <dgm:bulletEnabled val="1"/>
        </dgm:presLayoutVars>
      </dgm:prSet>
      <dgm:spPr/>
    </dgm:pt>
    <dgm:pt modelId="{9FDB7A3B-6D23-42E5-8481-E099912240AE}" type="pres">
      <dgm:prSet presAssocID="{00B717D8-3B84-45F8-B390-407C87184D36}" presName="sibTrans" presStyleCnt="0"/>
      <dgm:spPr/>
    </dgm:pt>
    <dgm:pt modelId="{67A7D65F-7BAD-4078-8532-12D7017C5807}" type="pres">
      <dgm:prSet presAssocID="{36049D4C-83ED-4BDE-809D-523EB8C90219}" presName="node" presStyleLbl="node1" presStyleIdx="3" presStyleCnt="6" custLinFactX="8494" custLinFactY="-15154" custLinFactNeighborX="100000" custLinFactNeighborY="-100000">
        <dgm:presLayoutVars>
          <dgm:bulletEnabled val="1"/>
        </dgm:presLayoutVars>
      </dgm:prSet>
      <dgm:spPr/>
    </dgm:pt>
    <dgm:pt modelId="{37783088-3165-481D-93EE-E4FA23E4D1C7}" type="pres">
      <dgm:prSet presAssocID="{0FB2CC37-6B3D-49B2-9D86-FFA25CE4B57A}" presName="sibTrans" presStyleCnt="0"/>
      <dgm:spPr/>
    </dgm:pt>
    <dgm:pt modelId="{302AA902-6796-4DC4-8475-E3B186C1B8A3}" type="pres">
      <dgm:prSet presAssocID="{2FA42FF6-331C-4391-BC80-9D829D0D5890}" presName="node" presStyleLbl="node1" presStyleIdx="4" presStyleCnt="6" custLinFactX="9445" custLinFactNeighborX="100000" custLinFactNeighborY="-2775">
        <dgm:presLayoutVars>
          <dgm:bulletEnabled val="1"/>
        </dgm:presLayoutVars>
      </dgm:prSet>
      <dgm:spPr/>
    </dgm:pt>
    <dgm:pt modelId="{AD6372A1-C65F-4C0A-A404-1E694BB232DD}" type="pres">
      <dgm:prSet presAssocID="{2215ECE1-AACA-4F52-BD81-D5FBF72CABE1}" presName="sibTrans" presStyleCnt="0"/>
      <dgm:spPr/>
    </dgm:pt>
    <dgm:pt modelId="{77B9A612-8362-4FC9-9DD0-744201E6B5EB}" type="pres">
      <dgm:prSet presAssocID="{735159F7-DF2E-448C-8454-145A69904B8C}" presName="node" presStyleLbl="node1" presStyleIdx="5" presStyleCnt="6" custLinFactX="-100000" custLinFactY="-14691" custLinFactNeighborX="-120930" custLinFactNeighborY="-100000">
        <dgm:presLayoutVars>
          <dgm:bulletEnabled val="1"/>
        </dgm:presLayoutVars>
      </dgm:prSet>
      <dgm:spPr/>
    </dgm:pt>
  </dgm:ptLst>
  <dgm:cxnLst>
    <dgm:cxn modelId="{72BC0F0B-6C45-461E-9B55-34747EECE8F6}" srcId="{E9494816-C986-458D-B0F1-3A490DC6B20E}" destId="{0E5D5271-59B1-478E-93C2-10EF5F04C897}" srcOrd="2" destOrd="0" parTransId="{61ACA664-2859-4C49-A5B5-8DCCC2638055}" sibTransId="{00B717D8-3B84-45F8-B390-407C87184D36}"/>
    <dgm:cxn modelId="{877E2118-8008-4B62-81D0-50524B1949E9}" type="presOf" srcId="{B62ED049-C67C-4B54-AFEA-E4FC62FF1A29}" destId="{6599AB52-F8B0-48CE-AD39-A84803F423AC}" srcOrd="0" destOrd="0" presId="urn:microsoft.com/office/officeart/2005/8/layout/default"/>
    <dgm:cxn modelId="{57886E28-F153-4917-AC1F-A6DEE1FA151C}" srcId="{E9494816-C986-458D-B0F1-3A490DC6B20E}" destId="{B62ED049-C67C-4B54-AFEA-E4FC62FF1A29}" srcOrd="0" destOrd="0" parTransId="{4282951C-354D-4353-A0A0-9F634F9BF2A1}" sibTransId="{09C6BFA6-05B8-4AF7-B5E9-1794BDA44CDF}"/>
    <dgm:cxn modelId="{88FA4E32-C673-49D3-BFD1-AAAC3D12511A}" srcId="{E9494816-C986-458D-B0F1-3A490DC6B20E}" destId="{36049D4C-83ED-4BDE-809D-523EB8C90219}" srcOrd="3" destOrd="0" parTransId="{4DB2E691-18A9-47B2-824F-9AAF7DF315E9}" sibTransId="{0FB2CC37-6B3D-49B2-9D86-FFA25CE4B57A}"/>
    <dgm:cxn modelId="{5B82C834-6505-42EC-8C6B-A911A957F397}" type="presOf" srcId="{36049D4C-83ED-4BDE-809D-523EB8C90219}" destId="{67A7D65F-7BAD-4078-8532-12D7017C5807}" srcOrd="0" destOrd="0" presId="urn:microsoft.com/office/officeart/2005/8/layout/default"/>
    <dgm:cxn modelId="{E5730D43-458B-4F3C-AD53-A599291893EF}" type="presOf" srcId="{0E5D5271-59B1-478E-93C2-10EF5F04C897}" destId="{383C8DDC-45EB-4E28-9598-A5D94B4DDB46}" srcOrd="0" destOrd="0" presId="urn:microsoft.com/office/officeart/2005/8/layout/default"/>
    <dgm:cxn modelId="{BF6C594C-E501-4765-9472-81D8A7138502}" srcId="{E9494816-C986-458D-B0F1-3A490DC6B20E}" destId="{735159F7-DF2E-448C-8454-145A69904B8C}" srcOrd="5" destOrd="0" parTransId="{7F283F6A-050B-4F4A-AA0E-BFCA7E154DD5}" sibTransId="{426BA6B6-1428-44F2-8544-1053B1DCE2DC}"/>
    <dgm:cxn modelId="{F2949A83-A643-46E0-9551-B2DF7231A5F9}" srcId="{E9494816-C986-458D-B0F1-3A490DC6B20E}" destId="{F00CE396-AD93-4E50-9EA6-67A6D90862F0}" srcOrd="1" destOrd="0" parTransId="{250DEA34-6C53-4F31-8A93-7D47C776A8E6}" sibTransId="{4E71ACFA-300B-42DA-BF44-AC66C6B59EA5}"/>
    <dgm:cxn modelId="{0D3D129B-D701-4D1D-83B5-837594AF38A8}" type="presOf" srcId="{735159F7-DF2E-448C-8454-145A69904B8C}" destId="{77B9A612-8362-4FC9-9DD0-744201E6B5EB}" srcOrd="0" destOrd="0" presId="urn:microsoft.com/office/officeart/2005/8/layout/default"/>
    <dgm:cxn modelId="{F5610CBF-921D-463E-8BD5-DB99BAF4A41A}" type="presOf" srcId="{E9494816-C986-458D-B0F1-3A490DC6B20E}" destId="{9EE868DD-04E1-4168-833F-6A5924A26E80}" srcOrd="0" destOrd="0" presId="urn:microsoft.com/office/officeart/2005/8/layout/default"/>
    <dgm:cxn modelId="{1F0307DF-06D9-4D51-8A07-B39F0EC1809E}" type="presOf" srcId="{2FA42FF6-331C-4391-BC80-9D829D0D5890}" destId="{302AA902-6796-4DC4-8475-E3B186C1B8A3}" srcOrd="0" destOrd="0" presId="urn:microsoft.com/office/officeart/2005/8/layout/default"/>
    <dgm:cxn modelId="{F46332F4-C6EE-406A-96F5-2FCCF7FF4891}" type="presOf" srcId="{F00CE396-AD93-4E50-9EA6-67A6D90862F0}" destId="{89092FDF-D353-46BF-A9F5-B149109027CE}" srcOrd="0" destOrd="0" presId="urn:microsoft.com/office/officeart/2005/8/layout/default"/>
    <dgm:cxn modelId="{8F4C6CF8-40D3-4124-96C9-2B650516113B}" srcId="{E9494816-C986-458D-B0F1-3A490DC6B20E}" destId="{2FA42FF6-331C-4391-BC80-9D829D0D5890}" srcOrd="4" destOrd="0" parTransId="{1A1CD443-F1FB-4A2A-B425-BA4C68C9E98F}" sibTransId="{2215ECE1-AACA-4F52-BD81-D5FBF72CABE1}"/>
    <dgm:cxn modelId="{9E6E97A9-5741-49FF-A9ED-AAD148F3142D}" type="presParOf" srcId="{9EE868DD-04E1-4168-833F-6A5924A26E80}" destId="{6599AB52-F8B0-48CE-AD39-A84803F423AC}" srcOrd="0" destOrd="0" presId="urn:microsoft.com/office/officeart/2005/8/layout/default"/>
    <dgm:cxn modelId="{BCB5E471-4770-487A-BDD4-0F1A8728D527}" type="presParOf" srcId="{9EE868DD-04E1-4168-833F-6A5924A26E80}" destId="{CC0A0601-D831-44EA-97DB-39AE1CD69216}" srcOrd="1" destOrd="0" presId="urn:microsoft.com/office/officeart/2005/8/layout/default"/>
    <dgm:cxn modelId="{B73A50A1-E4D4-4C50-BEA2-7A17DC44F014}" type="presParOf" srcId="{9EE868DD-04E1-4168-833F-6A5924A26E80}" destId="{89092FDF-D353-46BF-A9F5-B149109027CE}" srcOrd="2" destOrd="0" presId="urn:microsoft.com/office/officeart/2005/8/layout/default"/>
    <dgm:cxn modelId="{3BFCDA73-24EE-40B5-B331-1CC7176F45E3}" type="presParOf" srcId="{9EE868DD-04E1-4168-833F-6A5924A26E80}" destId="{C767EA92-5929-4CE7-82BD-DBBFCE6095E8}" srcOrd="3" destOrd="0" presId="urn:microsoft.com/office/officeart/2005/8/layout/default"/>
    <dgm:cxn modelId="{BDA30A54-A06A-4FF1-B7CF-0DFFCE5C834F}" type="presParOf" srcId="{9EE868DD-04E1-4168-833F-6A5924A26E80}" destId="{383C8DDC-45EB-4E28-9598-A5D94B4DDB46}" srcOrd="4" destOrd="0" presId="urn:microsoft.com/office/officeart/2005/8/layout/default"/>
    <dgm:cxn modelId="{69BA3877-9248-4245-B046-8473B5F203CE}" type="presParOf" srcId="{9EE868DD-04E1-4168-833F-6A5924A26E80}" destId="{9FDB7A3B-6D23-42E5-8481-E099912240AE}" srcOrd="5" destOrd="0" presId="urn:microsoft.com/office/officeart/2005/8/layout/default"/>
    <dgm:cxn modelId="{C4FE8690-EEDB-4CE6-9307-A24EFD880FB7}" type="presParOf" srcId="{9EE868DD-04E1-4168-833F-6A5924A26E80}" destId="{67A7D65F-7BAD-4078-8532-12D7017C5807}" srcOrd="6" destOrd="0" presId="urn:microsoft.com/office/officeart/2005/8/layout/default"/>
    <dgm:cxn modelId="{CCFB98B5-7C46-4CBC-B42C-879CC2C72A30}" type="presParOf" srcId="{9EE868DD-04E1-4168-833F-6A5924A26E80}" destId="{37783088-3165-481D-93EE-E4FA23E4D1C7}" srcOrd="7" destOrd="0" presId="urn:microsoft.com/office/officeart/2005/8/layout/default"/>
    <dgm:cxn modelId="{00559A63-2578-4EB7-8E7D-D5924405AED4}" type="presParOf" srcId="{9EE868DD-04E1-4168-833F-6A5924A26E80}" destId="{302AA902-6796-4DC4-8475-E3B186C1B8A3}" srcOrd="8" destOrd="0" presId="urn:microsoft.com/office/officeart/2005/8/layout/default"/>
    <dgm:cxn modelId="{CF494A37-6B8B-44BD-BB15-4EA32E1A8F52}" type="presParOf" srcId="{9EE868DD-04E1-4168-833F-6A5924A26E80}" destId="{AD6372A1-C65F-4C0A-A404-1E694BB232DD}" srcOrd="9" destOrd="0" presId="urn:microsoft.com/office/officeart/2005/8/layout/default"/>
    <dgm:cxn modelId="{D9533960-DB6B-46E3-A77B-FB3305191F9E}" type="presParOf" srcId="{9EE868DD-04E1-4168-833F-6A5924A26E80}" destId="{77B9A612-8362-4FC9-9DD0-744201E6B5EB}" srcOrd="10" destOrd="0" presId="urn:microsoft.com/office/officeart/2005/8/layout/default"/>
  </dgm:cxnLst>
  <dgm:bg/>
  <dgm:whole>
    <a:ln w="12700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1EAC90-42C9-47F1-8A3A-D254868D68B8}" type="doc">
      <dgm:prSet loTypeId="urn:microsoft.com/office/officeart/2005/8/layout/arrow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07D54B4-3192-40EB-978C-9C258BF9E73D}">
      <dgm:prSet custT="1"/>
      <dgm:spPr/>
      <dgm:t>
        <a:bodyPr/>
        <a:lstStyle/>
        <a:p>
          <a:pPr algn="ctr" rtl="0"/>
          <a:r>
            <a: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2023- 2024</a:t>
          </a:r>
        </a:p>
        <a:p>
          <a:pPr algn="ctr" rtl="0"/>
          <a:r>
            <a: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чел.</a:t>
          </a:r>
        </a:p>
      </dgm:t>
    </dgm:pt>
    <dgm:pt modelId="{CF54360D-0B2F-4AE8-9C8D-DC83419181C4}" type="parTrans" cxnId="{9E7E50CB-77C5-4D91-A740-E3F5CE93E391}">
      <dgm:prSet/>
      <dgm:spPr/>
      <dgm:t>
        <a:bodyPr/>
        <a:lstStyle/>
        <a:p>
          <a:endParaRPr lang="ru-RU" sz="15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567096-9885-4B33-BAD6-13FB0C240F5B}" type="sibTrans" cxnId="{9E7E50CB-77C5-4D91-A740-E3F5CE93E391}">
      <dgm:prSet/>
      <dgm:spPr/>
      <dgm:t>
        <a:bodyPr/>
        <a:lstStyle/>
        <a:p>
          <a:endParaRPr lang="ru-RU" sz="15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445C7D-0739-474A-971F-CC0F339BFF5F}">
      <dgm:prSet custT="1"/>
      <dgm:spPr/>
      <dgm:t>
        <a:bodyPr/>
        <a:lstStyle/>
        <a:p>
          <a:pPr algn="ctr" rtl="0"/>
          <a:r>
            <a: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2024 - 2025</a:t>
          </a:r>
        </a:p>
        <a:p>
          <a:pPr algn="ctr" rtl="0"/>
          <a:r>
            <a: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чел.</a:t>
          </a:r>
        </a:p>
      </dgm:t>
    </dgm:pt>
    <dgm:pt modelId="{5F4324EE-25B5-467A-83FF-5B6C371EE7F2}" type="parTrans" cxnId="{E3E72AE3-427F-4237-B362-EFCE8B224B85}">
      <dgm:prSet/>
      <dgm:spPr/>
      <dgm:t>
        <a:bodyPr/>
        <a:lstStyle/>
        <a:p>
          <a:endParaRPr lang="ru-RU" sz="15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6A8E05-93FE-4BD3-A3B6-B912E3004C19}" type="sibTrans" cxnId="{E3E72AE3-427F-4237-B362-EFCE8B224B85}">
      <dgm:prSet/>
      <dgm:spPr/>
      <dgm:t>
        <a:bodyPr/>
        <a:lstStyle/>
        <a:p>
          <a:endParaRPr lang="ru-RU" sz="15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5EF187-65C4-4971-8064-9156433E22FB}">
      <dgm:prSet custT="1"/>
      <dgm:spPr/>
      <dgm:t>
        <a:bodyPr/>
        <a:lstStyle/>
        <a:p>
          <a:pPr algn="ctr" rtl="0"/>
          <a:r>
            <a: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2025 - 2026</a:t>
          </a:r>
        </a:p>
        <a:p>
          <a:pPr algn="ctr" rtl="0"/>
          <a:r>
            <a: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чел.</a:t>
          </a:r>
        </a:p>
      </dgm:t>
    </dgm:pt>
    <dgm:pt modelId="{9C5B3E52-3009-4EE7-B739-47C843E166E0}" type="parTrans" cxnId="{6232EF23-ACDB-49B8-AD50-52D1FADD3E4A}">
      <dgm:prSet/>
      <dgm:spPr/>
      <dgm:t>
        <a:bodyPr/>
        <a:lstStyle/>
        <a:p>
          <a:endParaRPr lang="ru-RU" sz="15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9057F9-1905-4574-9E79-6498B179AB43}" type="sibTrans" cxnId="{6232EF23-ACDB-49B8-AD50-52D1FADD3E4A}">
      <dgm:prSet/>
      <dgm:spPr/>
      <dgm:t>
        <a:bodyPr/>
        <a:lstStyle/>
        <a:p>
          <a:endParaRPr lang="ru-RU" sz="15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32E97B-70FC-4E90-B8AF-E1D8AB0CF16E}" type="pres">
      <dgm:prSet presAssocID="{8C1EAC90-42C9-47F1-8A3A-D254868D68B8}" presName="arrowDiagram" presStyleCnt="0">
        <dgm:presLayoutVars>
          <dgm:chMax val="5"/>
          <dgm:dir/>
          <dgm:resizeHandles val="exact"/>
        </dgm:presLayoutVars>
      </dgm:prSet>
      <dgm:spPr/>
    </dgm:pt>
    <dgm:pt modelId="{63289739-6CF2-4C67-9F63-2D4F9E0770EF}" type="pres">
      <dgm:prSet presAssocID="{8C1EAC90-42C9-47F1-8A3A-D254868D68B8}" presName="arrow" presStyleLbl="bgShp" presStyleIdx="0" presStyleCnt="1" custScaleX="106902" custLinFactNeighborX="-177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>
        <a:ln>
          <a:noFill/>
        </a:ln>
      </dgm:spPr>
    </dgm:pt>
    <dgm:pt modelId="{5D4B5D6D-53F3-46CA-9CCE-F07018776994}" type="pres">
      <dgm:prSet presAssocID="{8C1EAC90-42C9-47F1-8A3A-D254868D68B8}" presName="arrowDiagram3" presStyleCnt="0"/>
      <dgm:spPr/>
    </dgm:pt>
    <dgm:pt modelId="{CA0FA30F-B2D4-4707-86CF-6F4C220D2195}" type="pres">
      <dgm:prSet presAssocID="{D07D54B4-3192-40EB-978C-9C258BF9E73D}" presName="bullet3a" presStyleLbl="node1" presStyleIdx="0" presStyleCnt="3" custScaleX="324679" custScaleY="324359" custLinFactX="143769" custLinFactY="-124359" custLinFactNeighborX="200000" custLinFactNeighborY="-200000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</dgm:pt>
    <dgm:pt modelId="{86ADF965-9064-49A1-868B-1A813FB656DC}" type="pres">
      <dgm:prSet presAssocID="{D07D54B4-3192-40EB-978C-9C258BF9E73D}" presName="textBox3a" presStyleLbl="revTx" presStyleIdx="0" presStyleCnt="3" custScaleX="217123" custScaleY="51244" custLinFactNeighborX="-23973" custLinFactNeighborY="2234">
        <dgm:presLayoutVars>
          <dgm:bulletEnabled val="1"/>
        </dgm:presLayoutVars>
      </dgm:prSet>
      <dgm:spPr/>
    </dgm:pt>
    <dgm:pt modelId="{2AF07E1E-3C70-47DE-8872-A3537303D4F5}" type="pres">
      <dgm:prSet presAssocID="{DA445C7D-0739-474A-971F-CC0F339BFF5F}" presName="bullet3b" presStyleLbl="node1" presStyleIdx="1" presStyleCnt="3" custFlipVert="1" custScaleX="195084" custScaleY="185258" custLinFactX="100000" custLinFactNeighborX="110235" custLinFactNeighborY="-85872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</dgm:pt>
    <dgm:pt modelId="{C15F3342-E1DE-4949-90BE-229E4348C5E6}" type="pres">
      <dgm:prSet presAssocID="{DA445C7D-0739-474A-971F-CC0F339BFF5F}" presName="textBox3b" presStyleLbl="revTx" presStyleIdx="1" presStyleCnt="3" custScaleX="133005" custScaleY="34667" custLinFactNeighborX="-16854" custLinFactNeighborY="-11590">
        <dgm:presLayoutVars>
          <dgm:bulletEnabled val="1"/>
        </dgm:presLayoutVars>
      </dgm:prSet>
      <dgm:spPr/>
    </dgm:pt>
    <dgm:pt modelId="{4794D61E-8925-40DC-B0E5-DFD0432F44A4}" type="pres">
      <dgm:prSet presAssocID="{A05EF187-65C4-4971-8064-9156433E22FB}" presName="bullet3c" presStyleLbl="node1" presStyleIdx="2" presStyleCnt="3" custScaleX="163924" custScaleY="169752" custLinFactX="37507" custLinFactNeighborX="100000" custLinFactNeighborY="-36509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</dgm:pt>
    <dgm:pt modelId="{521C2036-9E6A-4B55-945B-C1841A697476}" type="pres">
      <dgm:prSet presAssocID="{A05EF187-65C4-4971-8064-9156433E22FB}" presName="textBox3c" presStyleLbl="revTx" presStyleIdx="2" presStyleCnt="3" custScaleX="140345" custScaleY="38573" custLinFactNeighborX="2394" custLinFactNeighborY="-3927">
        <dgm:presLayoutVars>
          <dgm:bulletEnabled val="1"/>
        </dgm:presLayoutVars>
      </dgm:prSet>
      <dgm:spPr/>
    </dgm:pt>
  </dgm:ptLst>
  <dgm:cxnLst>
    <dgm:cxn modelId="{FD01A408-0834-405C-B392-70BC0A1B98A0}" type="presOf" srcId="{DA445C7D-0739-474A-971F-CC0F339BFF5F}" destId="{C15F3342-E1DE-4949-90BE-229E4348C5E6}" srcOrd="0" destOrd="0" presId="urn:microsoft.com/office/officeart/2005/8/layout/arrow2"/>
    <dgm:cxn modelId="{6232EF23-ACDB-49B8-AD50-52D1FADD3E4A}" srcId="{8C1EAC90-42C9-47F1-8A3A-D254868D68B8}" destId="{A05EF187-65C4-4971-8064-9156433E22FB}" srcOrd="2" destOrd="0" parTransId="{9C5B3E52-3009-4EE7-B739-47C843E166E0}" sibTransId="{779057F9-1905-4574-9E79-6498B179AB43}"/>
    <dgm:cxn modelId="{F244A6A4-E574-4606-A61C-D23AF545F4C8}" type="presOf" srcId="{A05EF187-65C4-4971-8064-9156433E22FB}" destId="{521C2036-9E6A-4B55-945B-C1841A697476}" srcOrd="0" destOrd="0" presId="urn:microsoft.com/office/officeart/2005/8/layout/arrow2"/>
    <dgm:cxn modelId="{9ACA8CB4-4027-4456-B206-ECBACD61A1DB}" type="presOf" srcId="{D07D54B4-3192-40EB-978C-9C258BF9E73D}" destId="{86ADF965-9064-49A1-868B-1A813FB656DC}" srcOrd="0" destOrd="0" presId="urn:microsoft.com/office/officeart/2005/8/layout/arrow2"/>
    <dgm:cxn modelId="{9E7E50CB-77C5-4D91-A740-E3F5CE93E391}" srcId="{8C1EAC90-42C9-47F1-8A3A-D254868D68B8}" destId="{D07D54B4-3192-40EB-978C-9C258BF9E73D}" srcOrd="0" destOrd="0" parTransId="{CF54360D-0B2F-4AE8-9C8D-DC83419181C4}" sibTransId="{21567096-9885-4B33-BAD6-13FB0C240F5B}"/>
    <dgm:cxn modelId="{E3E72AE3-427F-4237-B362-EFCE8B224B85}" srcId="{8C1EAC90-42C9-47F1-8A3A-D254868D68B8}" destId="{DA445C7D-0739-474A-971F-CC0F339BFF5F}" srcOrd="1" destOrd="0" parTransId="{5F4324EE-25B5-467A-83FF-5B6C371EE7F2}" sibTransId="{506A8E05-93FE-4BD3-A3B6-B912E3004C19}"/>
    <dgm:cxn modelId="{F95E54FB-B59F-4CE1-AB22-FF8494564FC5}" type="presOf" srcId="{8C1EAC90-42C9-47F1-8A3A-D254868D68B8}" destId="{2732E97B-70FC-4E90-B8AF-E1D8AB0CF16E}" srcOrd="0" destOrd="0" presId="urn:microsoft.com/office/officeart/2005/8/layout/arrow2"/>
    <dgm:cxn modelId="{DBDD324F-1577-49CA-8814-6A2034D2E802}" type="presParOf" srcId="{2732E97B-70FC-4E90-B8AF-E1D8AB0CF16E}" destId="{63289739-6CF2-4C67-9F63-2D4F9E0770EF}" srcOrd="0" destOrd="0" presId="urn:microsoft.com/office/officeart/2005/8/layout/arrow2"/>
    <dgm:cxn modelId="{6C1E9018-9F56-409F-A55B-E52F1B9C75C2}" type="presParOf" srcId="{2732E97B-70FC-4E90-B8AF-E1D8AB0CF16E}" destId="{5D4B5D6D-53F3-46CA-9CCE-F07018776994}" srcOrd="1" destOrd="0" presId="urn:microsoft.com/office/officeart/2005/8/layout/arrow2"/>
    <dgm:cxn modelId="{4E58D426-E24D-4C5A-9040-10342BE03CC1}" type="presParOf" srcId="{5D4B5D6D-53F3-46CA-9CCE-F07018776994}" destId="{CA0FA30F-B2D4-4707-86CF-6F4C220D2195}" srcOrd="0" destOrd="0" presId="urn:microsoft.com/office/officeart/2005/8/layout/arrow2"/>
    <dgm:cxn modelId="{826C6E98-3801-44A8-9743-B12E5A1949AC}" type="presParOf" srcId="{5D4B5D6D-53F3-46CA-9CCE-F07018776994}" destId="{86ADF965-9064-49A1-868B-1A813FB656DC}" srcOrd="1" destOrd="0" presId="urn:microsoft.com/office/officeart/2005/8/layout/arrow2"/>
    <dgm:cxn modelId="{037EC5EC-EA15-4624-B3C1-0CF6422309D5}" type="presParOf" srcId="{5D4B5D6D-53F3-46CA-9CCE-F07018776994}" destId="{2AF07E1E-3C70-47DE-8872-A3537303D4F5}" srcOrd="2" destOrd="0" presId="urn:microsoft.com/office/officeart/2005/8/layout/arrow2"/>
    <dgm:cxn modelId="{E0D18748-7ECF-4810-AE85-07EC65948B0F}" type="presParOf" srcId="{5D4B5D6D-53F3-46CA-9CCE-F07018776994}" destId="{C15F3342-E1DE-4949-90BE-229E4348C5E6}" srcOrd="3" destOrd="0" presId="urn:microsoft.com/office/officeart/2005/8/layout/arrow2"/>
    <dgm:cxn modelId="{DD3051E2-B443-46DA-85C9-3D76AD222B60}" type="presParOf" srcId="{5D4B5D6D-53F3-46CA-9CCE-F07018776994}" destId="{4794D61E-8925-40DC-B0E5-DFD0432F44A4}" srcOrd="4" destOrd="0" presId="urn:microsoft.com/office/officeart/2005/8/layout/arrow2"/>
    <dgm:cxn modelId="{3EBC11F5-2D63-467F-A96F-6C93D2632496}" type="presParOf" srcId="{5D4B5D6D-53F3-46CA-9CCE-F07018776994}" destId="{521C2036-9E6A-4B55-945B-C1841A697476}" srcOrd="5" destOrd="0" presId="urn:microsoft.com/office/officeart/2005/8/layout/arrow2"/>
  </dgm:cxnLst>
  <dgm:bg>
    <a:solidFill>
      <a:schemeClr val="accent4">
        <a:lumMod val="20000"/>
        <a:lumOff val="80000"/>
      </a:schemeClr>
    </a:solidFill>
  </dgm:bg>
  <dgm:whole>
    <a:ln w="38100">
      <a:noFill/>
    </a:ln>
  </dgm:whole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99AB52-F8B0-48CE-AD39-A84803F423AC}">
      <dsp:nvSpPr>
        <dsp:cNvPr id="0" name=""/>
        <dsp:cNvSpPr/>
      </dsp:nvSpPr>
      <dsp:spPr>
        <a:xfrm>
          <a:off x="38913" y="3146135"/>
          <a:ext cx="3505729" cy="2103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Муниципальная инновационная площадка «Служба ранней помощи»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</a:t>
          </a:r>
          <a:r>
            <a:rPr lang="ru-RU" sz="1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«Создание условий для раннего развития детей в возрасте от 1,5 до 3-х лет и реализации программы психолого-педагогической, методической и консультативной помощи родителям детей,  не посещающих ДОУ, в том числе с ОВЗ»</a:t>
          </a:r>
        </a:p>
      </dsp:txBody>
      <dsp:txXfrm>
        <a:off x="38913" y="3146135"/>
        <a:ext cx="3505729" cy="2103437"/>
      </dsp:txXfrm>
    </dsp:sp>
    <dsp:sp modelId="{89092FDF-D353-46BF-A9F5-B149109027CE}">
      <dsp:nvSpPr>
        <dsp:cNvPr id="0" name=""/>
        <dsp:cNvSpPr/>
      </dsp:nvSpPr>
      <dsp:spPr>
        <a:xfrm>
          <a:off x="3846591" y="3139877"/>
          <a:ext cx="3505729" cy="20956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Пилотное образовательное учреждение в инновационном комплексе (</a:t>
          </a:r>
          <a:r>
            <a:rPr lang="ru-RU" sz="1600" b="1" kern="1200" dirty="0" err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ИнКо</a:t>
          </a:r>
          <a:r>
            <a:rPr lang="ru-RU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образовательных учреждений г. Батайска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 </a:t>
          </a:r>
          <a:r>
            <a:rPr lang="ru-RU" sz="1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«Комплексный подход в коррекции и развитии речи детей дошкольного возраста»</a:t>
          </a:r>
        </a:p>
      </dsp:txBody>
      <dsp:txXfrm>
        <a:off x="3846591" y="3139877"/>
        <a:ext cx="3505729" cy="2095675"/>
      </dsp:txXfrm>
    </dsp:sp>
    <dsp:sp modelId="{383C8DDC-45EB-4E28-9598-A5D94B4DDB46}">
      <dsp:nvSpPr>
        <dsp:cNvPr id="0" name=""/>
        <dsp:cNvSpPr/>
      </dsp:nvSpPr>
      <dsp:spPr>
        <a:xfrm>
          <a:off x="7712603" y="720367"/>
          <a:ext cx="3505729" cy="2103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Муниципальная инновационная площадка «Центр безопасности дорожного движения»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</a:t>
          </a:r>
          <a:r>
            <a:rPr lang="ru-RU" sz="1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«Вместе – за безопасность дорожного движения» (с прикрепленными ДОУ)</a:t>
          </a:r>
        </a:p>
      </dsp:txBody>
      <dsp:txXfrm>
        <a:off x="7712603" y="720367"/>
        <a:ext cx="3505729" cy="2103437"/>
      </dsp:txXfrm>
    </dsp:sp>
    <dsp:sp modelId="{67A7D65F-7BAD-4078-8532-12D7017C5807}">
      <dsp:nvSpPr>
        <dsp:cNvPr id="0" name=""/>
        <dsp:cNvSpPr/>
      </dsp:nvSpPr>
      <dsp:spPr>
        <a:xfrm>
          <a:off x="3803505" y="752185"/>
          <a:ext cx="3505729" cy="2103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Методический ресурсный центр (ММРЦ) ГАУ ДПО РО «Институт развития образования» </a:t>
          </a:r>
          <a:endParaRPr lang="ru-RU" sz="1600" kern="1200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Тема: </a:t>
          </a: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«Организационно-педагогические условия   психолого-педагогической поддержки, развития и коррекции речевых нарушений детей дошкольного возраста».</a:t>
          </a:r>
        </a:p>
      </dsp:txBody>
      <dsp:txXfrm>
        <a:off x="3803505" y="752185"/>
        <a:ext cx="3505729" cy="2103437"/>
      </dsp:txXfrm>
    </dsp:sp>
    <dsp:sp modelId="{302AA902-6796-4DC4-8475-E3B186C1B8A3}">
      <dsp:nvSpPr>
        <dsp:cNvPr id="0" name=""/>
        <dsp:cNvSpPr/>
      </dsp:nvSpPr>
      <dsp:spPr>
        <a:xfrm>
          <a:off x="7693147" y="3116007"/>
          <a:ext cx="3505729" cy="2103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Первичная региональная площадка по внедрению «Программы просвещения родителей»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Тема: </a:t>
          </a:r>
          <a:r>
            <a:rPr lang="ru-RU" sz="1400" b="0" kern="12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«Социальное партнерство ДОУ и семьи как условие формирования ответственного родительства» </a:t>
          </a:r>
          <a:endParaRPr lang="ru-RU" sz="1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693147" y="3116007"/>
        <a:ext cx="3505729" cy="2103437"/>
      </dsp:txXfrm>
    </dsp:sp>
    <dsp:sp modelId="{77B9A612-8362-4FC9-9DD0-744201E6B5EB}">
      <dsp:nvSpPr>
        <dsp:cNvPr id="0" name=""/>
        <dsp:cNvSpPr/>
      </dsp:nvSpPr>
      <dsp:spPr>
        <a:xfrm>
          <a:off x="0" y="761924"/>
          <a:ext cx="3505729" cy="2103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Федеральная методическая площадка ООО «</a:t>
          </a:r>
          <a:r>
            <a:rPr lang="ru-RU" sz="1600" b="1" kern="1200" dirty="0" err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Баласс</a:t>
          </a:r>
          <a:r>
            <a:rPr lang="ru-RU" sz="16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» - Учебно-методический центр «Детский сад 2100» по реализации ФОП ДО и ФГОС ДО</a:t>
          </a:r>
          <a:r>
            <a:rPr lang="ru-RU" sz="16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Инновационная площадка по </a:t>
          </a:r>
          <a:r>
            <a:rPr lang="ru-RU" sz="14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теме</a:t>
          </a:r>
          <a:r>
            <a:rPr lang="ru-RU" sz="1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«Обучение дошкольников смысловому чтению и развитие у них интереса к художественной литературе»</a:t>
          </a:r>
        </a:p>
      </dsp:txBody>
      <dsp:txXfrm>
        <a:off x="0" y="761924"/>
        <a:ext cx="3505729" cy="21034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89739-6CF2-4C67-9F63-2D4F9E0770EF}">
      <dsp:nvSpPr>
        <dsp:cNvPr id="0" name=""/>
        <dsp:cNvSpPr/>
      </dsp:nvSpPr>
      <dsp:spPr>
        <a:xfrm>
          <a:off x="120150" y="0"/>
          <a:ext cx="2964601" cy="1733247"/>
        </a:xfrm>
        <a:prstGeom prst="swooshArrow">
          <a:avLst>
            <a:gd name="adj1" fmla="val 25000"/>
            <a:gd name="adj2" fmla="val 25000"/>
          </a:avLst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CA0FA30F-B2D4-4707-86CF-6F4C220D2195}">
      <dsp:nvSpPr>
        <dsp:cNvPr id="0" name=""/>
        <dsp:cNvSpPr/>
      </dsp:nvSpPr>
      <dsp:spPr>
        <a:xfrm>
          <a:off x="739825" y="881529"/>
          <a:ext cx="234103" cy="233872"/>
        </a:xfrm>
        <a:prstGeom prst="ellipse">
          <a:avLst/>
        </a:prstGeom>
        <a:solidFill>
          <a:schemeClr val="accent6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</dsp:sp>
    <dsp:sp modelId="{86ADF965-9064-49A1-868B-1A813FB656DC}">
      <dsp:nvSpPr>
        <dsp:cNvPr id="0" name=""/>
        <dsp:cNvSpPr/>
      </dsp:nvSpPr>
      <dsp:spPr>
        <a:xfrm>
          <a:off x="75709" y="1365640"/>
          <a:ext cx="1402949" cy="2566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206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2023- 2024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чел.</a:t>
          </a:r>
        </a:p>
      </dsp:txBody>
      <dsp:txXfrm>
        <a:off x="75709" y="1365640"/>
        <a:ext cx="1402949" cy="256685"/>
      </dsp:txXfrm>
    </dsp:sp>
    <dsp:sp modelId="{2AF07E1E-3C70-47DE-8872-A3537303D4F5}">
      <dsp:nvSpPr>
        <dsp:cNvPr id="0" name=""/>
        <dsp:cNvSpPr/>
      </dsp:nvSpPr>
      <dsp:spPr>
        <a:xfrm flipV="1">
          <a:off x="1421460" y="557702"/>
          <a:ext cx="254272" cy="241465"/>
        </a:xfrm>
        <a:prstGeom prst="ellipse">
          <a:avLst/>
        </a:prstGeom>
        <a:solidFill>
          <a:schemeClr val="accent3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</dsp:sp>
    <dsp:sp modelId="{C15F3342-E1DE-4949-90BE-229E4348C5E6}">
      <dsp:nvSpPr>
        <dsp:cNvPr id="0" name=""/>
        <dsp:cNvSpPr/>
      </dsp:nvSpPr>
      <dsp:spPr>
        <a:xfrm>
          <a:off x="1052566" y="989088"/>
          <a:ext cx="885237" cy="326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065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2024 - 2025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 чел.</a:t>
          </a:r>
        </a:p>
      </dsp:txBody>
      <dsp:txXfrm>
        <a:off x="1052566" y="989088"/>
        <a:ext cx="885237" cy="326870"/>
      </dsp:txXfrm>
    </dsp:sp>
    <dsp:sp modelId="{4794D61E-8925-40DC-B0E5-DFD0432F44A4}">
      <dsp:nvSpPr>
        <dsp:cNvPr id="0" name=""/>
        <dsp:cNvSpPr/>
      </dsp:nvSpPr>
      <dsp:spPr>
        <a:xfrm>
          <a:off x="2165061" y="309834"/>
          <a:ext cx="295485" cy="305991"/>
        </a:xfrm>
        <a:prstGeom prst="ellipse">
          <a:avLst/>
        </a:prstGeom>
        <a:solidFill>
          <a:schemeClr val="accent2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</dsp:sp>
    <dsp:sp modelId="{521C2036-9E6A-4B55-945B-C1841A697476}">
      <dsp:nvSpPr>
        <dsp:cNvPr id="0" name=""/>
        <dsp:cNvSpPr/>
      </dsp:nvSpPr>
      <dsp:spPr>
        <a:xfrm>
          <a:off x="1946609" y="851312"/>
          <a:ext cx="934089" cy="4646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515" tIns="0" rIns="0" bIns="0" numCol="1" spcCol="1270" anchor="t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2025 - 2026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 чел.</a:t>
          </a:r>
        </a:p>
      </dsp:txBody>
      <dsp:txXfrm>
        <a:off x="1946609" y="851312"/>
        <a:ext cx="934089" cy="4646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BE2DD1C9-4BB6-422A-8F34-C157EA500BD9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D5A997E4-EE34-411C-9FF1-22B934EF53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B161CA-8B58-4DB2-AC4B-2466934BF872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D5344-C3A7-4F7F-948E-A596F41FA67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21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629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11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4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2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06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3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85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71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66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158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9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DF09735-99BB-F39B-3E7F-75789DEC8EF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55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11" Type="http://schemas.microsoft.com/office/2007/relationships/hdphoto" Target="../media/hdphoto2.wdp"/><Relationship Id="rId5" Type="http://schemas.openxmlformats.org/officeDocument/2006/relationships/image" Target="../media/image14.png"/><Relationship Id="rId10" Type="http://schemas.openxmlformats.org/officeDocument/2006/relationships/image" Target="../media/image17.jpeg"/><Relationship Id="rId4" Type="http://schemas.openxmlformats.org/officeDocument/2006/relationships/image" Target="../media/image13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jpeg"/><Relationship Id="rId7" Type="http://schemas.microsoft.com/office/2007/relationships/hdphoto" Target="../media/hdphoto3.wdp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microsoft.com/office/2007/relationships/hdphoto" Target="../media/hdphoto5.wdp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29.png"/><Relationship Id="rId5" Type="http://schemas.openxmlformats.org/officeDocument/2006/relationships/image" Target="../media/image32.jpeg"/><Relationship Id="rId10" Type="http://schemas.openxmlformats.org/officeDocument/2006/relationships/image" Target="../media/image35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g"/><Relationship Id="rId7" Type="http://schemas.openxmlformats.org/officeDocument/2006/relationships/image" Target="../media/image41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microsoft.com/office/2007/relationships/hdphoto" Target="../media/hdphoto7.wdp"/><Relationship Id="rId7" Type="http://schemas.openxmlformats.org/officeDocument/2006/relationships/image" Target="../media/image47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29.png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55.png"/><Relationship Id="rId3" Type="http://schemas.microsoft.com/office/2007/relationships/hdphoto" Target="../media/hdphoto8.wdp"/><Relationship Id="rId7" Type="http://schemas.openxmlformats.org/officeDocument/2006/relationships/image" Target="../media/image60.png"/><Relationship Id="rId12" Type="http://schemas.openxmlformats.org/officeDocument/2006/relationships/image" Target="../media/image63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eg"/><Relationship Id="rId11" Type="http://schemas.microsoft.com/office/2007/relationships/hdphoto" Target="../media/hdphoto11.wdp"/><Relationship Id="rId5" Type="http://schemas.microsoft.com/office/2007/relationships/hdphoto" Target="../media/hdphoto9.wdp"/><Relationship Id="rId10" Type="http://schemas.openxmlformats.org/officeDocument/2006/relationships/image" Target="../media/image62.jpeg"/><Relationship Id="rId4" Type="http://schemas.openxmlformats.org/officeDocument/2006/relationships/image" Target="../media/image58.jpeg"/><Relationship Id="rId9" Type="http://schemas.openxmlformats.org/officeDocument/2006/relationships/image" Target="../media/image6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jpe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55.png"/><Relationship Id="rId7" Type="http://schemas.openxmlformats.org/officeDocument/2006/relationships/image" Target="../media/image75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78.jpg"/><Relationship Id="rId7" Type="http://schemas.microsoft.com/office/2007/relationships/hdphoto" Target="../media/hdphoto12.wdp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10" Type="http://schemas.openxmlformats.org/officeDocument/2006/relationships/image" Target="../media/image83.jpeg"/><Relationship Id="rId4" Type="http://schemas.openxmlformats.org/officeDocument/2006/relationships/image" Target="../media/image79.jpeg"/><Relationship Id="rId9" Type="http://schemas.openxmlformats.org/officeDocument/2006/relationships/image" Target="../media/image8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image" Target="../media/image55.png"/><Relationship Id="rId18" Type="http://schemas.openxmlformats.org/officeDocument/2006/relationships/image" Target="../media/image92.jpeg"/><Relationship Id="rId3" Type="http://schemas.openxmlformats.org/officeDocument/2006/relationships/image" Target="../media/image84.jpeg"/><Relationship Id="rId7" Type="http://schemas.openxmlformats.org/officeDocument/2006/relationships/diagramQuickStyle" Target="../diagrams/quickStyle2.xml"/><Relationship Id="rId12" Type="http://schemas.microsoft.com/office/2007/relationships/hdphoto" Target="../media/hdphoto13.wdp"/><Relationship Id="rId17" Type="http://schemas.openxmlformats.org/officeDocument/2006/relationships/image" Target="../media/image91.jpeg"/><Relationship Id="rId2" Type="http://schemas.openxmlformats.org/officeDocument/2006/relationships/chart" Target="../charts/chart1.xml"/><Relationship Id="rId16" Type="http://schemas.openxmlformats.org/officeDocument/2006/relationships/image" Target="../media/image90.jpeg"/><Relationship Id="rId20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87.png"/><Relationship Id="rId5" Type="http://schemas.openxmlformats.org/officeDocument/2006/relationships/diagramData" Target="../diagrams/data2.xml"/><Relationship Id="rId15" Type="http://schemas.openxmlformats.org/officeDocument/2006/relationships/image" Target="../media/image89.jpg"/><Relationship Id="rId10" Type="http://schemas.openxmlformats.org/officeDocument/2006/relationships/image" Target="../media/image86.jpeg"/><Relationship Id="rId19" Type="http://schemas.openxmlformats.org/officeDocument/2006/relationships/image" Target="../media/image93.jpeg"/><Relationship Id="rId4" Type="http://schemas.openxmlformats.org/officeDocument/2006/relationships/image" Target="../media/image85.jpg"/><Relationship Id="rId9" Type="http://schemas.microsoft.com/office/2007/relationships/diagramDrawing" Target="../diagrams/drawing2.xml"/><Relationship Id="rId14" Type="http://schemas.openxmlformats.org/officeDocument/2006/relationships/image" Target="../media/image8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jpg"/><Relationship Id="rId5" Type="http://schemas.openxmlformats.org/officeDocument/2006/relationships/image" Target="../media/image9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6.png"/><Relationship Id="rId7" Type="http://schemas.openxmlformats.org/officeDocument/2006/relationships/image" Target="../media/image10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jpg"/><Relationship Id="rId10" Type="http://schemas.openxmlformats.org/officeDocument/2006/relationships/image" Target="../media/image103.png"/><Relationship Id="rId4" Type="http://schemas.openxmlformats.org/officeDocument/2006/relationships/image" Target="../media/image7.png"/><Relationship Id="rId9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085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01EE6EC9-C62E-E397-ACCD-A1DECB11F7CE}"/>
              </a:ext>
            </a:extLst>
          </p:cNvPr>
          <p:cNvSpPr txBox="1"/>
          <p:nvPr/>
        </p:nvSpPr>
        <p:spPr>
          <a:xfrm>
            <a:off x="2380519" y="1634050"/>
            <a:ext cx="9293652" cy="1353368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Муниципальный этап регионального конкурса</a:t>
            </a:r>
            <a:endParaRPr lang="ru-RU" sz="2800" b="1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дошкольных образовательных организаций 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«Детский сад на 5+»</a:t>
            </a:r>
          </a:p>
          <a:p>
            <a:r>
              <a:rPr lang="ru-RU" sz="28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</a:p>
          <a:p>
            <a:endParaRPr lang="en-US" sz="2800" b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CE93FB7B-FF96-5E60-919C-A35180BA764E}"/>
              </a:ext>
            </a:extLst>
          </p:cNvPr>
          <p:cNvSpPr txBox="1"/>
          <p:nvPr/>
        </p:nvSpPr>
        <p:spPr>
          <a:xfrm>
            <a:off x="9537937" y="6490238"/>
            <a:ext cx="2980917" cy="249631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r>
              <a:rPr lang="en-US" sz="1404" b="1" dirty="0">
                <a:solidFill>
                  <a:srgbClr val="0070C0"/>
                </a:solidFill>
                <a:latin typeface="Times New Roman"/>
                <a:cs typeface="Times New Roman"/>
              </a:rPr>
              <a:t>г.</a:t>
            </a:r>
            <a:r>
              <a:rPr lang="ru-RU" sz="1404" b="1" dirty="0">
                <a:solidFill>
                  <a:srgbClr val="0070C0"/>
                </a:solidFill>
                <a:latin typeface="Times New Roman"/>
                <a:cs typeface="Times New Roman"/>
              </a:rPr>
              <a:t> Батайск</a:t>
            </a:r>
            <a:r>
              <a:rPr lang="en-US" sz="1404" b="1" dirty="0">
                <a:solidFill>
                  <a:srgbClr val="0070C0"/>
                </a:solidFill>
                <a:latin typeface="Times New Roman"/>
                <a:cs typeface="Times New Roman"/>
              </a:rPr>
              <a:t>, сентябрь 2026 года</a:t>
            </a:r>
          </a:p>
        </p:txBody>
      </p:sp>
      <p:pic>
        <p:nvPicPr>
          <p:cNvPr id="9" name="Picture 8" descr="http://dc5nov.ucoz.ru/2016/image-08-07-16-01-09-11.jpg">
            <a:extLst>
              <a:ext uri="{FF2B5EF4-FFF2-40B4-BE49-F238E27FC236}">
                <a16:creationId xmlns:a16="http://schemas.microsoft.com/office/drawing/2014/main" id="{E0EB97F8-9959-38BF-F60E-ED4AE67D0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78566" y="1633714"/>
            <a:ext cx="2032833" cy="2032833"/>
          </a:xfrm>
          <a:prstGeom prst="ellipse">
            <a:avLst/>
          </a:prstGeom>
          <a:ln w="190500" cap="rnd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02A013-E82B-E06A-F30D-15D1D85E18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1540"/>
          <a:stretch/>
        </p:blipFill>
        <p:spPr>
          <a:xfrm>
            <a:off x="4426374" y="3232389"/>
            <a:ext cx="5021179" cy="257812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F43DB01-B1F4-D392-EC30-2B1D9037FF5D}"/>
              </a:ext>
            </a:extLst>
          </p:cNvPr>
          <p:cNvSpPr/>
          <p:nvPr/>
        </p:nvSpPr>
        <p:spPr>
          <a:xfrm>
            <a:off x="3477921" y="5700652"/>
            <a:ext cx="691808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«Здесь живет счастливое детство!»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960519E-C229-4708-9901-52A53C0F9B2B}"/>
              </a:ext>
            </a:extLst>
          </p:cNvPr>
          <p:cNvGrpSpPr/>
          <p:nvPr/>
        </p:nvGrpSpPr>
        <p:grpSpPr>
          <a:xfrm>
            <a:off x="0" y="-55817"/>
            <a:ext cx="12192000" cy="1202267"/>
            <a:chOff x="0" y="-55817"/>
            <a:chExt cx="12192000" cy="1202267"/>
          </a:xfrm>
        </p:grpSpPr>
        <p:pic>
          <p:nvPicPr>
            <p:cNvPr id="2" name="Background 2">
              <a:extLst>
                <a:ext uri="{FF2B5EF4-FFF2-40B4-BE49-F238E27FC236}">
                  <a16:creationId xmlns:a16="http://schemas.microsoft.com/office/drawing/2014/main" id="{77D71EDD-7138-D07E-D2AF-CEF003339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82469"/>
            <a:stretch/>
          </p:blipFill>
          <p:spPr>
            <a:xfrm>
              <a:off x="0" y="-55817"/>
              <a:ext cx="12192000" cy="120226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8A3952-ABE6-1911-8E0E-9FD47D72AD1C}"/>
                </a:ext>
              </a:extLst>
            </p:cNvPr>
            <p:cNvSpPr txBox="1"/>
            <p:nvPr/>
          </p:nvSpPr>
          <p:spPr>
            <a:xfrm>
              <a:off x="7220521" y="148198"/>
              <a:ext cx="3463046" cy="782657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lang="en-US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Управление образования города </a:t>
              </a:r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Батайска</a:t>
              </a:r>
            </a:p>
            <a:p>
              <a:pPr algn="ctr"/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Муниципальное   бюджетное   дошкольное </a:t>
              </a:r>
            </a:p>
            <a:p>
              <a:pPr algn="ctr"/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образовательное  учреждение детский  сад</a:t>
              </a:r>
            </a:p>
            <a:p>
              <a:pPr algn="ctr"/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  комбинированного  вида   №121</a:t>
              </a:r>
            </a:p>
            <a:p>
              <a:pPr algn="ctr"/>
              <a:endParaRPr lang="en-US" sz="1404" b="1" dirty="0">
                <a:solidFill>
                  <a:srgbClr val="0070C0"/>
                </a:solidFill>
                <a:latin typeface="Times New Roman"/>
                <a:cs typeface="Times New Roman"/>
              </a:endParaRPr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8B2A11C3-0D30-D10D-7D70-023B4A780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28395" y="93775"/>
              <a:ext cx="946487" cy="918996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80BD1FF3-9412-4740-937E-5F0CAF8A38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056916" y="176020"/>
              <a:ext cx="836751" cy="836751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A106001-4437-A478-8DB3-021591B10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686" y="116474"/>
            <a:ext cx="4616116" cy="477086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Инфраструктура МБ ДОУ №121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07763E-3106-9760-9038-8000D7E67E49}"/>
              </a:ext>
            </a:extLst>
          </p:cNvPr>
          <p:cNvSpPr txBox="1"/>
          <p:nvPr/>
        </p:nvSpPr>
        <p:spPr>
          <a:xfrm>
            <a:off x="1567592" y="1025388"/>
            <a:ext cx="412282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2A12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Организационная структура</a:t>
            </a:r>
            <a:endParaRPr lang="ru-RU" sz="2200" b="1" dirty="0">
              <a:solidFill>
                <a:srgbClr val="2A1255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604168-31A2-4276-180A-F5A0D44E419E}"/>
              </a:ext>
            </a:extLst>
          </p:cNvPr>
          <p:cNvSpPr txBox="1"/>
          <p:nvPr/>
        </p:nvSpPr>
        <p:spPr>
          <a:xfrm>
            <a:off x="6953349" y="1050238"/>
            <a:ext cx="48798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2A12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пространства ДОУ </a:t>
            </a:r>
          </a:p>
        </p:txBody>
      </p:sp>
      <p:sp>
        <p:nvSpPr>
          <p:cNvPr id="10" name="Равнобедренный треугольник 9">
            <a:extLst>
              <a:ext uri="{FF2B5EF4-FFF2-40B4-BE49-F238E27FC236}">
                <a16:creationId xmlns:a16="http://schemas.microsoft.com/office/drawing/2014/main" id="{9F70520D-6A13-A23C-61F1-4A8085A25801}"/>
              </a:ext>
            </a:extLst>
          </p:cNvPr>
          <p:cNvSpPr/>
          <p:nvPr/>
        </p:nvSpPr>
        <p:spPr>
          <a:xfrm>
            <a:off x="214436" y="1749954"/>
            <a:ext cx="6088982" cy="727923"/>
          </a:xfrm>
          <a:prstGeom prst="triangle">
            <a:avLst>
              <a:gd name="adj" fmla="val 50583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 ДОУ №121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групп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844508A-BAB2-02C1-959A-7BC0D5388FB5}"/>
              </a:ext>
            </a:extLst>
          </p:cNvPr>
          <p:cNvSpPr/>
          <p:nvPr/>
        </p:nvSpPr>
        <p:spPr>
          <a:xfrm>
            <a:off x="214436" y="2676595"/>
            <a:ext cx="2943727" cy="131237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buClr>
                <a:srgbClr val="C00000"/>
              </a:buClr>
            </a:pPr>
            <a:endParaRPr lang="ru-RU" sz="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Clr>
                <a:srgbClr val="C00000"/>
              </a:buClr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общеразвивающей направленности</a:t>
            </a:r>
          </a:p>
          <a:p>
            <a:pPr algn="ctr">
              <a:buClr>
                <a:srgbClr val="C00000"/>
              </a:buClr>
            </a:pP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2 – 3 года – 23 чел.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групп  3 – 7 лет –  107  чел.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82A1C1B-632F-9EFA-17E6-71D9611413F9}"/>
              </a:ext>
            </a:extLst>
          </p:cNvPr>
          <p:cNvSpPr/>
          <p:nvPr/>
        </p:nvSpPr>
        <p:spPr>
          <a:xfrm>
            <a:off x="3306948" y="2649481"/>
            <a:ext cx="3040982" cy="13123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Группы компенсирующей направленности </a:t>
            </a:r>
          </a:p>
          <a:p>
            <a:pPr algn="ctr"/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группы для детей с ТНР – 40 чел. </a:t>
            </a:r>
          </a:p>
          <a:p>
            <a:pPr marL="171450" indent="-17145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группа для детей с ЗПР – 10 чел.</a:t>
            </a:r>
          </a:p>
          <a:p>
            <a:pPr marL="285750" indent="-285750" algn="ctr">
              <a:buFontTx/>
              <a:buChar char="-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D4C6445-C759-0BE1-DEEA-C264C4910098}"/>
              </a:ext>
            </a:extLst>
          </p:cNvPr>
          <p:cNvSpPr/>
          <p:nvPr/>
        </p:nvSpPr>
        <p:spPr>
          <a:xfrm>
            <a:off x="3286751" y="4183154"/>
            <a:ext cx="3016668" cy="17807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 Служба ранней помощи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«Первые шаги» </a:t>
            </a:r>
          </a:p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от 1,5 до 3-х лет. 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34552A46-CE23-612B-2C9B-987AA87EDB9D}"/>
              </a:ext>
            </a:extLst>
          </p:cNvPr>
          <p:cNvGrpSpPr/>
          <p:nvPr/>
        </p:nvGrpSpPr>
        <p:grpSpPr>
          <a:xfrm>
            <a:off x="6781214" y="2391816"/>
            <a:ext cx="5070475" cy="3549655"/>
            <a:chOff x="3577895" y="1557875"/>
            <a:chExt cx="5070475" cy="3549655"/>
          </a:xfrm>
        </p:grpSpPr>
        <p:grpSp>
          <p:nvGrpSpPr>
            <p:cNvPr id="18" name="Group 92">
              <a:extLst>
                <a:ext uri="{FF2B5EF4-FFF2-40B4-BE49-F238E27FC236}">
                  <a16:creationId xmlns:a16="http://schemas.microsoft.com/office/drawing/2014/main" id="{4F7023A2-6949-59E3-2299-78B7B63B0A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9483" y="1557875"/>
              <a:ext cx="5057775" cy="530225"/>
              <a:chOff x="1269" y="1305"/>
              <a:chExt cx="3186" cy="334"/>
            </a:xfrm>
          </p:grpSpPr>
          <p:sp>
            <p:nvSpPr>
              <p:cNvPr id="51" name="AutoShape 3">
                <a:extLst>
                  <a:ext uri="{FF2B5EF4-FFF2-40B4-BE49-F238E27FC236}">
                    <a16:creationId xmlns:a16="http://schemas.microsoft.com/office/drawing/2014/main" id="{96AEF2CD-D395-FAEB-4A10-1C75D8B3FC3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415" y="1305"/>
                <a:ext cx="3040" cy="334"/>
              </a:xfrm>
              <a:prstGeom prst="roundRect">
                <a:avLst>
                  <a:gd name="adj" fmla="val 50000"/>
                </a:avLst>
              </a:prstGeom>
              <a:ln>
                <a:headEnd/>
                <a:tailEnd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/>
                <a:r>
                  <a:rPr lang="ru-RU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Физкультурно-оздоровительный модуль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53" name="Group 56">
                <a:extLst>
                  <a:ext uri="{FF2B5EF4-FFF2-40B4-BE49-F238E27FC236}">
                    <a16:creationId xmlns:a16="http://schemas.microsoft.com/office/drawing/2014/main" id="{44C95F43-FB09-EDA2-AADD-4633E059AF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9" y="1324"/>
                <a:ext cx="266" cy="266"/>
                <a:chOff x="1415" y="1276"/>
                <a:chExt cx="266" cy="266"/>
              </a:xfrm>
            </p:grpSpPr>
            <p:sp>
              <p:nvSpPr>
                <p:cNvPr id="56" name="Oval 58">
                  <a:extLst>
                    <a:ext uri="{FF2B5EF4-FFF2-40B4-BE49-F238E27FC236}">
                      <a16:creationId xmlns:a16="http://schemas.microsoft.com/office/drawing/2014/main" id="{A754AB38-A7E2-9E4C-5A8A-CE585453D8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57" name="Oval 59">
                  <a:extLst>
                    <a:ext uri="{FF2B5EF4-FFF2-40B4-BE49-F238E27FC236}">
                      <a16:creationId xmlns:a16="http://schemas.microsoft.com/office/drawing/2014/main" id="{2D70C8E1-01BA-299C-F994-D2BFBB044B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srgbClr val="C00000"/>
                    </a:solidFill>
                  </a:endParaRPr>
                </a:p>
              </p:txBody>
            </p:sp>
          </p:grpSp>
        </p:grpSp>
        <p:grpSp>
          <p:nvGrpSpPr>
            <p:cNvPr id="19" name="Group 93">
              <a:extLst>
                <a:ext uri="{FF2B5EF4-FFF2-40B4-BE49-F238E27FC236}">
                  <a16:creationId xmlns:a16="http://schemas.microsoft.com/office/drawing/2014/main" id="{D12F6130-C5EC-F249-8E66-BC47D82605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7895" y="2305587"/>
              <a:ext cx="5070475" cy="530225"/>
              <a:chOff x="1268" y="1776"/>
              <a:chExt cx="3194" cy="334"/>
            </a:xfrm>
          </p:grpSpPr>
          <p:sp>
            <p:nvSpPr>
              <p:cNvPr id="45" name="AutoShape 13">
                <a:extLst>
                  <a:ext uri="{FF2B5EF4-FFF2-40B4-BE49-F238E27FC236}">
                    <a16:creationId xmlns:a16="http://schemas.microsoft.com/office/drawing/2014/main" id="{A76B9B40-F878-B213-8A6B-05F8429C884D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422" y="1776"/>
                <a:ext cx="3040" cy="334"/>
              </a:xfrm>
              <a:prstGeom prst="roundRect">
                <a:avLst>
                  <a:gd name="adj" fmla="val 50000"/>
                </a:avLst>
              </a:prstGeom>
              <a:ln>
                <a:solidFill>
                  <a:srgbClr val="F9D60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ru-RU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Образовательный модуль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46" name="Group 63">
                <a:extLst>
                  <a:ext uri="{FF2B5EF4-FFF2-40B4-BE49-F238E27FC236}">
                    <a16:creationId xmlns:a16="http://schemas.microsoft.com/office/drawing/2014/main" id="{EDBFB725-CAB4-B503-4016-820A688E64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8" y="1824"/>
                <a:ext cx="266" cy="266"/>
                <a:chOff x="1415" y="1276"/>
                <a:chExt cx="266" cy="266"/>
              </a:xfrm>
            </p:grpSpPr>
            <p:sp>
              <p:nvSpPr>
                <p:cNvPr id="48" name="Oval 65">
                  <a:extLst>
                    <a:ext uri="{FF2B5EF4-FFF2-40B4-BE49-F238E27FC236}">
                      <a16:creationId xmlns:a16="http://schemas.microsoft.com/office/drawing/2014/main" id="{8EEB0C88-B1A9-3110-7460-30105282DD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9" name="Oval 66">
                  <a:extLst>
                    <a:ext uri="{FF2B5EF4-FFF2-40B4-BE49-F238E27FC236}">
                      <a16:creationId xmlns:a16="http://schemas.microsoft.com/office/drawing/2014/main" id="{CE26A0C4-EF26-CD5E-A386-7AFF05E17F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srgbClr val="C00000"/>
                    </a:solidFill>
                  </a:endParaRPr>
                </a:p>
              </p:txBody>
            </p:sp>
            <p:pic>
              <p:nvPicPr>
                <p:cNvPr id="50" name="Picture 67" descr="Picture1">
                  <a:extLst>
                    <a:ext uri="{FF2B5EF4-FFF2-40B4-BE49-F238E27FC236}">
                      <a16:creationId xmlns:a16="http://schemas.microsoft.com/office/drawing/2014/main" id="{FC2D8D03-CED8-7590-9B0A-24FA6F68C5C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grpSp>
          <p:nvGrpSpPr>
            <p:cNvPr id="20" name="Group 94">
              <a:extLst>
                <a:ext uri="{FF2B5EF4-FFF2-40B4-BE49-F238E27FC236}">
                  <a16:creationId xmlns:a16="http://schemas.microsoft.com/office/drawing/2014/main" id="{4C4AE7A3-B44B-69DD-F600-32DDA33F56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1069" y="3053303"/>
              <a:ext cx="5067300" cy="530225"/>
              <a:chOff x="1270" y="2247"/>
              <a:chExt cx="3192" cy="334"/>
            </a:xfrm>
          </p:grpSpPr>
          <p:sp>
            <p:nvSpPr>
              <p:cNvPr id="37" name="AutoShape 23">
                <a:extLst>
                  <a:ext uri="{FF2B5EF4-FFF2-40B4-BE49-F238E27FC236}">
                    <a16:creationId xmlns:a16="http://schemas.microsoft.com/office/drawing/2014/main" id="{4144ED03-D505-2C2F-320E-EC7BABD5D73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422" y="2247"/>
                <a:ext cx="3040" cy="334"/>
              </a:xfrm>
              <a:prstGeom prst="roundRect">
                <a:avLst>
                  <a:gd name="adj" fmla="val 50000"/>
                </a:avLst>
              </a:prstGeom>
              <a:ln>
                <a:solidFill>
                  <a:srgbClr val="00B050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ru-RU" sz="1500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Модуль психолого-педагогического сопровождения</a:t>
                </a:r>
                <a:endParaRPr lang="ru-RU" sz="1500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38" name="Group 69">
                <a:extLst>
                  <a:ext uri="{FF2B5EF4-FFF2-40B4-BE49-F238E27FC236}">
                    <a16:creationId xmlns:a16="http://schemas.microsoft.com/office/drawing/2014/main" id="{A94948AC-F4E6-4A00-0B3E-26B552195E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70" y="2294"/>
                <a:ext cx="266" cy="266"/>
                <a:chOff x="1416" y="2246"/>
                <a:chExt cx="266" cy="266"/>
              </a:xfrm>
            </p:grpSpPr>
            <p:sp>
              <p:nvSpPr>
                <p:cNvPr id="39" name="Text Box 70">
                  <a:extLst>
                    <a:ext uri="{FF2B5EF4-FFF2-40B4-BE49-F238E27FC236}">
                      <a16:creationId xmlns:a16="http://schemas.microsoft.com/office/drawing/2014/main" id="{602EFD88-DE64-1248-9A28-54747FD5BA5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1435" y="2267"/>
                  <a:ext cx="19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C00000"/>
                      </a:solidFill>
                    </a:rPr>
                    <a:t>3</a:t>
                  </a:r>
                </a:p>
              </p:txBody>
            </p:sp>
            <p:grpSp>
              <p:nvGrpSpPr>
                <p:cNvPr id="40" name="Group 71">
                  <a:extLst>
                    <a:ext uri="{FF2B5EF4-FFF2-40B4-BE49-F238E27FC236}">
                      <a16:creationId xmlns:a16="http://schemas.microsoft.com/office/drawing/2014/main" id="{F8A36C1B-FFE9-54A1-0C5F-5EE484CCF1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16" y="2246"/>
                  <a:ext cx="266" cy="266"/>
                  <a:chOff x="1415" y="1276"/>
                  <a:chExt cx="266" cy="266"/>
                </a:xfrm>
              </p:grpSpPr>
              <p:sp>
                <p:nvSpPr>
                  <p:cNvPr id="42" name="Oval 73">
                    <a:extLst>
                      <a:ext uri="{FF2B5EF4-FFF2-40B4-BE49-F238E27FC236}">
                        <a16:creationId xmlns:a16="http://schemas.microsoft.com/office/drawing/2014/main" id="{6ABB743C-F614-D75D-BBA7-A73A9D14F1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 flipH="1">
                    <a:off x="1415" y="1276"/>
                    <a:ext cx="266" cy="26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10E470"/>
                      </a:gs>
                      <a:gs pos="100000">
                        <a:srgbClr val="10E470">
                          <a:gamma/>
                          <a:shade val="5725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52400" dir="16200000" sy="-100000" rotWithShape="0">
                            <a:schemeClr val="bg2">
                              <a:alpha val="50000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3" name="Oval 74">
                    <a:extLst>
                      <a:ext uri="{FF2B5EF4-FFF2-40B4-BE49-F238E27FC236}">
                        <a16:creationId xmlns:a16="http://schemas.microsoft.com/office/drawing/2014/main" id="{A31E3BCC-79D1-AF39-9996-7111C343B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 flipH="1">
                    <a:off x="1422" y="1282"/>
                    <a:ext cx="254" cy="25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10E470">
                          <a:gamma/>
                          <a:shade val="63529"/>
                          <a:invGamma/>
                        </a:srgbClr>
                      </a:gs>
                      <a:gs pos="100000">
                        <a:srgbClr val="10E470">
                          <a:alpha val="85001"/>
                        </a:srgbClr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52400" dir="16200000" sy="-100000" rotWithShape="0">
                            <a:schemeClr val="bg2">
                              <a:alpha val="50000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>
                      <a:solidFill>
                        <a:srgbClr val="C00000"/>
                      </a:solidFill>
                    </a:endParaRPr>
                  </a:p>
                </p:txBody>
              </p:sp>
              <p:pic>
                <p:nvPicPr>
                  <p:cNvPr id="44" name="Picture 75" descr="Picture1">
                    <a:extLst>
                      <a:ext uri="{FF2B5EF4-FFF2-40B4-BE49-F238E27FC236}">
                        <a16:creationId xmlns:a16="http://schemas.microsoft.com/office/drawing/2014/main" id="{94EA123A-6E9E-8046-30FA-3C1CB613DBF6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96" y="1278"/>
                    <a:ext cx="174" cy="17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grpSp>
          <p:nvGrpSpPr>
            <p:cNvPr id="21" name="Group 95">
              <a:extLst>
                <a:ext uri="{FF2B5EF4-FFF2-40B4-BE49-F238E27FC236}">
                  <a16:creationId xmlns:a16="http://schemas.microsoft.com/office/drawing/2014/main" id="{63CCD69B-F9F2-31AF-3F91-5C78499F41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7895" y="3815304"/>
              <a:ext cx="5070475" cy="530225"/>
              <a:chOff x="1268" y="2727"/>
              <a:chExt cx="3194" cy="334"/>
            </a:xfrm>
          </p:grpSpPr>
          <p:sp>
            <p:nvSpPr>
              <p:cNvPr id="29" name="AutoShape 33">
                <a:extLst>
                  <a:ext uri="{FF2B5EF4-FFF2-40B4-BE49-F238E27FC236}">
                    <a16:creationId xmlns:a16="http://schemas.microsoft.com/office/drawing/2014/main" id="{8E0F3912-5F54-AC83-A75A-8A169EE117C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422" y="2727"/>
                <a:ext cx="3040" cy="334"/>
              </a:xfrm>
              <a:prstGeom prst="roundRect">
                <a:avLst>
                  <a:gd name="adj" fmla="val 50000"/>
                </a:avLst>
              </a:prstGeom>
              <a:ln>
                <a:solidFill>
                  <a:srgbClr val="9966FF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  </a:t>
                </a:r>
                <a:r>
                  <a:rPr lang="ru-RU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Административный модуль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30" name="Group 77">
                <a:extLst>
                  <a:ext uri="{FF2B5EF4-FFF2-40B4-BE49-F238E27FC236}">
                    <a16:creationId xmlns:a16="http://schemas.microsoft.com/office/drawing/2014/main" id="{5FE2969D-ECF5-9A5E-51E2-4A4BE1819F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8" y="2774"/>
                <a:ext cx="266" cy="266"/>
                <a:chOff x="1414" y="2726"/>
                <a:chExt cx="266" cy="266"/>
              </a:xfrm>
            </p:grpSpPr>
            <p:sp>
              <p:nvSpPr>
                <p:cNvPr id="31" name="Text Box 78">
                  <a:extLst>
                    <a:ext uri="{FF2B5EF4-FFF2-40B4-BE49-F238E27FC236}">
                      <a16:creationId xmlns:a16="http://schemas.microsoft.com/office/drawing/2014/main" id="{98BDB45F-4F4C-64D6-81B9-C11C4ACEE9F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1435" y="2748"/>
                  <a:ext cx="196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b="1">
                      <a:solidFill>
                        <a:srgbClr val="C00000"/>
                      </a:solidFill>
                    </a:rPr>
                    <a:t>4</a:t>
                  </a:r>
                </a:p>
              </p:txBody>
            </p:sp>
            <p:grpSp>
              <p:nvGrpSpPr>
                <p:cNvPr id="32" name="Group 79">
                  <a:extLst>
                    <a:ext uri="{FF2B5EF4-FFF2-40B4-BE49-F238E27FC236}">
                      <a16:creationId xmlns:a16="http://schemas.microsoft.com/office/drawing/2014/main" id="{40D4D49B-DABC-4859-F701-61F12C1768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14" y="2726"/>
                  <a:ext cx="266" cy="266"/>
                  <a:chOff x="1415" y="1276"/>
                  <a:chExt cx="266" cy="266"/>
                </a:xfrm>
              </p:grpSpPr>
              <p:sp>
                <p:nvSpPr>
                  <p:cNvPr id="34" name="Oval 81">
                    <a:extLst>
                      <a:ext uri="{FF2B5EF4-FFF2-40B4-BE49-F238E27FC236}">
                        <a16:creationId xmlns:a16="http://schemas.microsoft.com/office/drawing/2014/main" id="{12119040-CCA6-FBF2-9216-79C834EF1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 flipH="1">
                    <a:off x="1415" y="1276"/>
                    <a:ext cx="266" cy="266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A55F9"/>
                      </a:gs>
                      <a:gs pos="100000">
                        <a:srgbClr val="CA55F9">
                          <a:gamma/>
                          <a:shade val="57255"/>
                          <a:invGamma/>
                        </a:srgbClr>
                      </a:gs>
                    </a:gsLst>
                    <a:path path="rect">
                      <a:fillToRect t="100000" r="10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52400" dir="16200000" sy="-100000" rotWithShape="0">
                            <a:schemeClr val="bg2">
                              <a:alpha val="50000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35" name="Oval 82">
                    <a:extLst>
                      <a:ext uri="{FF2B5EF4-FFF2-40B4-BE49-F238E27FC236}">
                        <a16:creationId xmlns:a16="http://schemas.microsoft.com/office/drawing/2014/main" id="{00F7346C-27E7-798C-36FD-BC8FBE9CD4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gray">
                  <a:xfrm flipH="1">
                    <a:off x="1422" y="1282"/>
                    <a:ext cx="254" cy="254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CA55F9">
                          <a:gamma/>
                          <a:shade val="63529"/>
                          <a:invGamma/>
                        </a:srgbClr>
                      </a:gs>
                      <a:gs pos="100000">
                        <a:srgbClr val="CA55F9">
                          <a:alpha val="85001"/>
                        </a:srgbClr>
                      </a:gs>
                    </a:gsLst>
                    <a:lin ang="18900000" scaled="1"/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152400" dir="16200000" sy="-100000" rotWithShape="0">
                            <a:schemeClr val="bg2">
                              <a:alpha val="50000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>
                      <a:solidFill>
                        <a:srgbClr val="C00000"/>
                      </a:solidFill>
                    </a:endParaRPr>
                  </a:p>
                </p:txBody>
              </p:sp>
              <p:pic>
                <p:nvPicPr>
                  <p:cNvPr id="36" name="Picture 83" descr="Picture1">
                    <a:extLst>
                      <a:ext uri="{FF2B5EF4-FFF2-40B4-BE49-F238E27FC236}">
                        <a16:creationId xmlns:a16="http://schemas.microsoft.com/office/drawing/2014/main" id="{A4CED0C6-6806-9072-FF9D-D881BFF60D37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496" y="1278"/>
                    <a:ext cx="174" cy="174"/>
                  </a:xfrm>
                  <a:prstGeom prst="rect">
                    <a:avLst/>
                  </a:prstGeom>
                  <a:noFill/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</p:grpSp>
        <p:grpSp>
          <p:nvGrpSpPr>
            <p:cNvPr id="22" name="Group 96">
              <a:extLst>
                <a:ext uri="{FF2B5EF4-FFF2-40B4-BE49-F238E27FC236}">
                  <a16:creationId xmlns:a16="http://schemas.microsoft.com/office/drawing/2014/main" id="{BEFE76CB-045C-D85B-ADD3-EDA6B90744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77895" y="4577305"/>
              <a:ext cx="5064125" cy="530225"/>
              <a:chOff x="1268" y="3207"/>
              <a:chExt cx="3190" cy="334"/>
            </a:xfrm>
          </p:grpSpPr>
          <p:sp>
            <p:nvSpPr>
              <p:cNvPr id="23" name="AutoShape 43">
                <a:extLst>
                  <a:ext uri="{FF2B5EF4-FFF2-40B4-BE49-F238E27FC236}">
                    <a16:creationId xmlns:a16="http://schemas.microsoft.com/office/drawing/2014/main" id="{C11D41A9-FBB1-28EA-EDAE-81249FA6771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418" y="3207"/>
                <a:ext cx="3040" cy="334"/>
              </a:xfrm>
              <a:prstGeom prst="roundRect">
                <a:avLst>
                  <a:gd name="adj" fmla="val 50000"/>
                </a:avLst>
              </a:prstGeom>
              <a:ln>
                <a:solidFill>
                  <a:srgbClr val="007CCE"/>
                </a:solidFill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ru-RU" dirty="0">
                    <a:solidFill>
                      <a:srgbClr val="C00000"/>
                    </a:solidFill>
                  </a:rPr>
                  <a:t>  </a:t>
                </a:r>
                <a:r>
                  <a:rPr lang="ru-RU" b="1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Модуль территории и архитектуры</a:t>
                </a:r>
                <a:endParaRPr lang="ru-RU" dirty="0">
                  <a:solidFill>
                    <a:srgbClr val="C00000"/>
                  </a:solidFill>
                </a:endParaRPr>
              </a:p>
            </p:txBody>
          </p:sp>
          <p:grpSp>
            <p:nvGrpSpPr>
              <p:cNvPr id="24" name="Group 86">
                <a:extLst>
                  <a:ext uri="{FF2B5EF4-FFF2-40B4-BE49-F238E27FC236}">
                    <a16:creationId xmlns:a16="http://schemas.microsoft.com/office/drawing/2014/main" id="{F78A5F8A-6F30-F0F1-D67A-BECCBCC832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68" y="3254"/>
                <a:ext cx="266" cy="266"/>
                <a:chOff x="1415" y="1276"/>
                <a:chExt cx="266" cy="266"/>
              </a:xfrm>
            </p:grpSpPr>
            <p:sp>
              <p:nvSpPr>
                <p:cNvPr id="26" name="Oval 88">
                  <a:extLst>
                    <a:ext uri="{FF2B5EF4-FFF2-40B4-BE49-F238E27FC236}">
                      <a16:creationId xmlns:a16="http://schemas.microsoft.com/office/drawing/2014/main" id="{14CE8435-35A4-71C3-BF2E-07435DDAEA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/>
                    </a:gs>
                    <a:gs pos="100000">
                      <a:srgbClr val="4D98E3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27" name="Oval 89">
                  <a:extLst>
                    <a:ext uri="{FF2B5EF4-FFF2-40B4-BE49-F238E27FC236}">
                      <a16:creationId xmlns:a16="http://schemas.microsoft.com/office/drawing/2014/main" id="{BC955F98-2D6A-4615-0050-7B79B06A4D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4D98E3">
                        <a:gamma/>
                        <a:shade val="63529"/>
                        <a:invGamma/>
                      </a:srgbClr>
                    </a:gs>
                    <a:gs pos="100000">
                      <a:srgbClr val="4D98E3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>
                    <a:solidFill>
                      <a:srgbClr val="C00000"/>
                    </a:solidFill>
                  </a:endParaRPr>
                </a:p>
              </p:txBody>
            </p:sp>
            <p:pic>
              <p:nvPicPr>
                <p:cNvPr id="28" name="Picture 90" descr="Picture1">
                  <a:extLst>
                    <a:ext uri="{FF2B5EF4-FFF2-40B4-BE49-F238E27FC236}">
                      <a16:creationId xmlns:a16="http://schemas.microsoft.com/office/drawing/2014/main" id="{7D067C3C-B474-AAAE-FAD6-CEC4C79FEFD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A1AAF72-2217-67DB-9A3A-DC4B5F38B244}"/>
              </a:ext>
            </a:extLst>
          </p:cNvPr>
          <p:cNvSpPr txBox="1"/>
          <p:nvPr/>
        </p:nvSpPr>
        <p:spPr>
          <a:xfrm>
            <a:off x="7408930" y="1570761"/>
            <a:ext cx="36268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Функциональные модули</a:t>
            </a:r>
            <a:endParaRPr lang="ru-RU" sz="2000" dirty="0"/>
          </a:p>
        </p:txBody>
      </p:sp>
      <p:sp>
        <p:nvSpPr>
          <p:cNvPr id="62" name="Стрелка: вниз 61">
            <a:extLst>
              <a:ext uri="{FF2B5EF4-FFF2-40B4-BE49-F238E27FC236}">
                <a16:creationId xmlns:a16="http://schemas.microsoft.com/office/drawing/2014/main" id="{7DD8B63B-2C09-43D1-8BE4-E1913CCD81E6}"/>
              </a:ext>
            </a:extLst>
          </p:cNvPr>
          <p:cNvSpPr/>
          <p:nvPr/>
        </p:nvSpPr>
        <p:spPr>
          <a:xfrm>
            <a:off x="9051387" y="1972691"/>
            <a:ext cx="341904" cy="3734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4" name="Picture 3">
            <a:extLst>
              <a:ext uri="{FF2B5EF4-FFF2-40B4-BE49-F238E27FC236}">
                <a16:creationId xmlns:a16="http://schemas.microsoft.com/office/drawing/2014/main" id="{607E4E4E-E376-16C7-CFE7-7090A5EEF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66575"/>
            <a:ext cx="1428728" cy="14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39AC0C7-1BDD-4EDE-8FBD-3A5B541F38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" t="7502" b="15819"/>
          <a:stretch/>
        </p:blipFill>
        <p:spPr bwMode="auto">
          <a:xfrm>
            <a:off x="214436" y="4172994"/>
            <a:ext cx="2943727" cy="180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2451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13">
            <a:extLst>
              <a:ext uri="{FF2B5EF4-FFF2-40B4-BE49-F238E27FC236}">
                <a16:creationId xmlns:a16="http://schemas.microsoft.com/office/drawing/2014/main" id="{F0C43442-5E45-F89B-827C-995D7E2B1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61" y="4483596"/>
            <a:ext cx="3337123" cy="220110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Рисунок 15">
            <a:extLst>
              <a:ext uri="{FF2B5EF4-FFF2-40B4-BE49-F238E27FC236}">
                <a16:creationId xmlns:a16="http://schemas.microsoft.com/office/drawing/2014/main" id="{0A9C8E9F-47B4-73C4-7996-3850E7531C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6" t="23276" r="22865"/>
          <a:stretch/>
        </p:blipFill>
        <p:spPr bwMode="auto">
          <a:xfrm>
            <a:off x="2793939" y="4483596"/>
            <a:ext cx="2535622" cy="2214573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C:\Users\user\Desktop\URVM1256.JPG">
            <a:extLst>
              <a:ext uri="{FF2B5EF4-FFF2-40B4-BE49-F238E27FC236}">
                <a16:creationId xmlns:a16="http://schemas.microsoft.com/office/drawing/2014/main" id="{36D8EE48-8D14-0EB6-0DC3-53CD38181B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0"/>
          <a:stretch/>
        </p:blipFill>
        <p:spPr bwMode="auto">
          <a:xfrm>
            <a:off x="6227443" y="748072"/>
            <a:ext cx="5688694" cy="3549625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CE0F69ED-D2F9-506D-1B86-2F0CF2F5AE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609"/>
          <a:stretch/>
        </p:blipFill>
        <p:spPr>
          <a:xfrm>
            <a:off x="379409" y="748072"/>
            <a:ext cx="5542547" cy="3549625"/>
          </a:xfrm>
          <a:prstGeom prst="rect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</p:pic>
      <p:sp>
        <p:nvSpPr>
          <p:cNvPr id="66" name="AutoShape 3">
            <a:extLst>
              <a:ext uri="{FF2B5EF4-FFF2-40B4-BE49-F238E27FC236}">
                <a16:creationId xmlns:a16="http://schemas.microsoft.com/office/drawing/2014/main" id="{B02D3BF8-9356-3863-A7A7-CCF7E6F6445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11385" y="225559"/>
            <a:ext cx="6206958" cy="692233"/>
          </a:xfrm>
          <a:prstGeom prst="roundRect">
            <a:avLst>
              <a:gd name="adj" fmla="val 50000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Физкультурно-оздоровительный модуль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67" name="Oval 59">
            <a:extLst>
              <a:ext uri="{FF2B5EF4-FFF2-40B4-BE49-F238E27FC236}">
                <a16:creationId xmlns:a16="http://schemas.microsoft.com/office/drawing/2014/main" id="{537D4CEB-32FC-A581-2097-76D0F5DDF9B0}"/>
              </a:ext>
            </a:extLst>
          </p:cNvPr>
          <p:cNvSpPr>
            <a:spLocks noChangeArrowheads="1"/>
          </p:cNvSpPr>
          <p:nvPr/>
        </p:nvSpPr>
        <p:spPr bwMode="gray">
          <a:xfrm flipH="1">
            <a:off x="2650741" y="298593"/>
            <a:ext cx="521287" cy="530225"/>
          </a:xfrm>
          <a:prstGeom prst="ellipse">
            <a:avLst/>
          </a:prstGeom>
          <a:gradFill rotWithShape="0">
            <a:gsLst>
              <a:gs pos="0">
                <a:srgbClr val="FF9900">
                  <a:gamma/>
                  <a:shade val="63529"/>
                  <a:invGamma/>
                </a:srgbClr>
              </a:gs>
              <a:gs pos="100000">
                <a:srgbClr val="FF9900">
                  <a:alpha val="85001"/>
                </a:srgbClr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52400" dir="16200000" sy="-100000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>
              <a:solidFill>
                <a:srgbClr val="C00000"/>
              </a:solidFill>
            </a:endParaRPr>
          </a:p>
        </p:txBody>
      </p:sp>
      <p:sp>
        <p:nvSpPr>
          <p:cNvPr id="69" name="Rectangle 9">
            <a:extLst>
              <a:ext uri="{FF2B5EF4-FFF2-40B4-BE49-F238E27FC236}">
                <a16:creationId xmlns:a16="http://schemas.microsoft.com/office/drawing/2014/main" id="{5FDE6CCB-8685-C195-1A2C-B68D4608C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013" y="4035735"/>
            <a:ext cx="5643545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anchor="b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Физкультурный зал</a:t>
            </a:r>
          </a:p>
        </p:txBody>
      </p:sp>
      <p:sp>
        <p:nvSpPr>
          <p:cNvPr id="73" name="Rectangle 9">
            <a:extLst>
              <a:ext uri="{FF2B5EF4-FFF2-40B4-BE49-F238E27FC236}">
                <a16:creationId xmlns:a16="http://schemas.microsoft.com/office/drawing/2014/main" id="{FB7F0F22-44F5-2EE9-2768-57F089EC3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9879" y="4018567"/>
            <a:ext cx="5766760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anchor="b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Спортивная площадка</a:t>
            </a:r>
          </a:p>
        </p:txBody>
      </p:sp>
      <p:sp>
        <p:nvSpPr>
          <p:cNvPr id="74" name="Rectangle 9">
            <a:extLst>
              <a:ext uri="{FF2B5EF4-FFF2-40B4-BE49-F238E27FC236}">
                <a16:creationId xmlns:a16="http://schemas.microsoft.com/office/drawing/2014/main" id="{8519096E-D007-1D2B-AAB3-5AC18E886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201" y="6470858"/>
            <a:ext cx="5181476" cy="3231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anchor="b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блок</a:t>
            </a:r>
          </a:p>
        </p:txBody>
      </p:sp>
      <p:pic>
        <p:nvPicPr>
          <p:cNvPr id="77" name="Picture 2">
            <a:extLst>
              <a:ext uri="{FF2B5EF4-FFF2-40B4-BE49-F238E27FC236}">
                <a16:creationId xmlns:a16="http://schemas.microsoft.com/office/drawing/2014/main" id="{807BD241-C84E-4440-0022-C6CEC9BC0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23"/>
          <a:stretch/>
        </p:blipFill>
        <p:spPr bwMode="auto">
          <a:xfrm>
            <a:off x="8016320" y="4476862"/>
            <a:ext cx="2667863" cy="2129127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5" descr="D:\Общая папка\фотографии  общие , картинки\2020 - 2021\Спорт\Уголки ФК\20210302_100941_resized.jpg">
            <a:extLst>
              <a:ext uri="{FF2B5EF4-FFF2-40B4-BE49-F238E27FC236}">
                <a16:creationId xmlns:a16="http://schemas.microsoft.com/office/drawing/2014/main" id="{2250786D-0136-3EF5-9ADC-07C4C4D63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832" y="4464518"/>
            <a:ext cx="1603807" cy="2105626"/>
          </a:xfrm>
          <a:prstGeom prst="rect">
            <a:avLst/>
          </a:prstGeom>
          <a:solidFill>
            <a:srgbClr val="00B050"/>
          </a:solidFill>
          <a:ln w="28575">
            <a:solidFill>
              <a:schemeClr val="accent2">
                <a:lumMod val="75000"/>
              </a:schemeClr>
            </a:solidFill>
          </a:ln>
        </p:spPr>
      </p:pic>
      <p:pic>
        <p:nvPicPr>
          <p:cNvPr id="81" name="Picture 3">
            <a:extLst>
              <a:ext uri="{FF2B5EF4-FFF2-40B4-BE49-F238E27FC236}">
                <a16:creationId xmlns:a16="http://schemas.microsoft.com/office/drawing/2014/main" id="{C49AE90C-F95C-485F-9DC3-CDEB33E0FE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079" y="1440305"/>
            <a:ext cx="1428728" cy="147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0" name="Picture 5" descr="C:\Users\Белоснежка\Desktop\БЕЛОСНЕЖКА\физра\IMG_20160512_100723.jpg">
            <a:extLst>
              <a:ext uri="{FF2B5EF4-FFF2-40B4-BE49-F238E27FC236}">
                <a16:creationId xmlns:a16="http://schemas.microsoft.com/office/drawing/2014/main" id="{7A243796-2D46-E7BF-5B7A-8BB06A61FF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lum bright="-10000" contrast="1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5040" t="11845" r="19070" b="4002"/>
          <a:stretch/>
        </p:blipFill>
        <p:spPr bwMode="auto">
          <a:xfrm>
            <a:off x="5607875" y="4463663"/>
            <a:ext cx="2222777" cy="21384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9" name="Заголовок 3">
            <a:extLst>
              <a:ext uri="{FF2B5EF4-FFF2-40B4-BE49-F238E27FC236}">
                <a16:creationId xmlns:a16="http://schemas.microsoft.com/office/drawing/2014/main" id="{DFF560A4-8632-8C55-1251-27711E576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0345" y="6442449"/>
            <a:ext cx="6394552" cy="323165"/>
          </a:xfr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Центры физкультуры и оздоровления в группах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046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7">
            <a:extLst>
              <a:ext uri="{FF2B5EF4-FFF2-40B4-BE49-F238E27FC236}">
                <a16:creationId xmlns:a16="http://schemas.microsoft.com/office/drawing/2014/main" id="{FDF695B5-1AE4-D3D9-FDE6-B6EDAF74A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4" y="697331"/>
            <a:ext cx="5877041" cy="3305174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5">
            <a:extLst>
              <a:ext uri="{FF2B5EF4-FFF2-40B4-BE49-F238E27FC236}">
                <a16:creationId xmlns:a16="http://schemas.microsoft.com/office/drawing/2014/main" id="{A273044F-D14F-FB38-4765-0D23491D6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219" y="697330"/>
            <a:ext cx="5875337" cy="3305175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3">
            <a:extLst>
              <a:ext uri="{FF2B5EF4-FFF2-40B4-BE49-F238E27FC236}">
                <a16:creationId xmlns:a16="http://schemas.microsoft.com/office/drawing/2014/main" id="{8425227D-94A0-4CC8-5108-5D477D21FD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849219" y="239186"/>
            <a:ext cx="4826000" cy="621382"/>
          </a:xfrm>
          <a:prstGeom prst="roundRect">
            <a:avLst>
              <a:gd name="adj" fmla="val 50000"/>
            </a:avLst>
          </a:prstGeom>
          <a:ln w="38100">
            <a:solidFill>
              <a:schemeClr val="accent4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Образовательный модуль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2" name="Рисунок 1">
            <a:extLst>
              <a:ext uri="{FF2B5EF4-FFF2-40B4-BE49-F238E27FC236}">
                <a16:creationId xmlns:a16="http://schemas.microsoft.com/office/drawing/2014/main" id="{8D14C6BE-80C1-4DAE-4733-3E9803D4D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3" y="4149958"/>
            <a:ext cx="4361339" cy="266063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accent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D533ECC-E6F9-92CD-02B0-9988ABD82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844" y="4149958"/>
            <a:ext cx="3475147" cy="2606360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>
            <a:extLst>
              <a:ext uri="{FF2B5EF4-FFF2-40B4-BE49-F238E27FC236}">
                <a16:creationId xmlns:a16="http://schemas.microsoft.com/office/drawing/2014/main" id="{86E3B4D4-3E8F-3A59-ACAF-5D74B8DE31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236" r="4629"/>
          <a:stretch/>
        </p:blipFill>
        <p:spPr bwMode="auto">
          <a:xfrm>
            <a:off x="8201364" y="4149958"/>
            <a:ext cx="3936192" cy="2557230"/>
          </a:xfrm>
          <a:prstGeom prst="rect">
            <a:avLst/>
          </a:prstGeom>
          <a:noFill/>
          <a:ln w="28575">
            <a:solidFill>
              <a:schemeClr val="accent4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9">
            <a:extLst>
              <a:ext uri="{FF2B5EF4-FFF2-40B4-BE49-F238E27FC236}">
                <a16:creationId xmlns:a16="http://schemas.microsoft.com/office/drawing/2014/main" id="{80372B94-696D-B507-C53D-1F8F67C26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704" y="3840922"/>
            <a:ext cx="11935852" cy="323165"/>
          </a:xfrm>
          <a:prstGeom prst="rect">
            <a:avLst/>
          </a:prstGeom>
          <a:solidFill>
            <a:srgbClr val="FFFF99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b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комнаты </a:t>
            </a: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45B6A987-093C-55B3-D04A-ABDA36A87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224" y="47410"/>
            <a:ext cx="1049337" cy="1081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5907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22BC4A35-1D5B-4193-A6BC-2FE8FFAC0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948" y="3843903"/>
            <a:ext cx="4018798" cy="3014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B27178-2334-4269-B97E-5100CD1B0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65" y="214013"/>
            <a:ext cx="5425699" cy="391464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9C3563E-7205-08D9-D931-40F347276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797" y="4253957"/>
            <a:ext cx="3514406" cy="258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C3FC5FC-2A7E-967F-23B0-9202958B93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761127" y="87211"/>
            <a:ext cx="5214618" cy="3910964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8D5F3586-DB33-0CBA-D952-662279AE5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465" y="3804916"/>
            <a:ext cx="5425699" cy="3238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зал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C4C69C-464F-C1DF-50BD-4C2FF8292D9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2" y="4253957"/>
            <a:ext cx="4104040" cy="2568858"/>
          </a:xfrm>
          <a:prstGeom prst="rect">
            <a:avLst/>
          </a:prstGeom>
        </p:spPr>
      </p:pic>
      <p:sp>
        <p:nvSpPr>
          <p:cNvPr id="11" name="Rectangle 11">
            <a:extLst>
              <a:ext uri="{FF2B5EF4-FFF2-40B4-BE49-F238E27FC236}">
                <a16:creationId xmlns:a16="http://schemas.microsoft.com/office/drawing/2014/main" id="{11D313B5-4DF0-F961-9D60-9616379093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1127" y="3836593"/>
            <a:ext cx="5241013" cy="323165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marL="0" lvl="4" algn="ctr" eaLnBrk="1" hangingPunct="1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Информационно-творческий центр</a:t>
            </a:r>
          </a:p>
        </p:txBody>
      </p:sp>
      <p:sp>
        <p:nvSpPr>
          <p:cNvPr id="5" name="AutoShape 13">
            <a:extLst>
              <a:ext uri="{FF2B5EF4-FFF2-40B4-BE49-F238E27FC236}">
                <a16:creationId xmlns:a16="http://schemas.microsoft.com/office/drawing/2014/main" id="{97F0EF02-A7F1-CCD2-39A1-4A20C5BB9C71}"/>
              </a:ext>
            </a:extLst>
          </p:cNvPr>
          <p:cNvSpPr>
            <a:spLocks noChangeArrowheads="1"/>
          </p:cNvSpPr>
          <p:nvPr/>
        </p:nvSpPr>
        <p:spPr bwMode="gray">
          <a:xfrm>
            <a:off x="3683000" y="69738"/>
            <a:ext cx="4826000" cy="621382"/>
          </a:xfrm>
          <a:prstGeom prst="roundRect">
            <a:avLst>
              <a:gd name="adj" fmla="val 50000"/>
            </a:avLst>
          </a:prstGeom>
          <a:ln w="38100">
            <a:solidFill>
              <a:schemeClr val="accent4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Образовательный модуль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6A0C2C3E-C0F7-BEC2-3AE6-D5450D83B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012" y="6534150"/>
            <a:ext cx="7722190" cy="3238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ПДД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09624D09-A372-4225-A193-716BA5C41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382" y="0"/>
            <a:ext cx="858676" cy="8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65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11234C-23D4-43E6-B1E2-B660873BD7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7" y="590656"/>
            <a:ext cx="4006474" cy="300485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B7960A4-9AC4-43BF-9A91-072600F5A9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981"/>
          <a:stretch/>
        </p:blipFill>
        <p:spPr>
          <a:xfrm>
            <a:off x="4383181" y="523479"/>
            <a:ext cx="3269808" cy="36194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3B317D-06AD-02E5-AEC2-58E29D05E8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7" y="3698171"/>
            <a:ext cx="4003509" cy="3002632"/>
          </a:xfrm>
          <a:prstGeom prst="rect">
            <a:avLst/>
          </a:prstGeom>
          <a:ln w="28575">
            <a:noFill/>
          </a:ln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F2300BEE-4099-A0EC-0797-080706340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052" y="3571734"/>
            <a:ext cx="4006473" cy="3238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 психолога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E26AB32-F70D-4376-A3B8-8ECC1AC4BF6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20" y="3718080"/>
            <a:ext cx="3976962" cy="298272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A455A8A-1044-4224-AA44-6B9E7DE0D0E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8820" y="523479"/>
            <a:ext cx="3976962" cy="2982722"/>
          </a:xfrm>
          <a:prstGeom prst="rect">
            <a:avLst/>
          </a:prstGeom>
        </p:spPr>
      </p:pic>
      <p:sp>
        <p:nvSpPr>
          <p:cNvPr id="2" name="AutoShape 3">
            <a:extLst>
              <a:ext uri="{FF2B5EF4-FFF2-40B4-BE49-F238E27FC236}">
                <a16:creationId xmlns:a16="http://schemas.microsoft.com/office/drawing/2014/main" id="{5A1A2238-AE07-6B85-F0D8-281253D23002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12198" y="223407"/>
            <a:ext cx="6206958" cy="692233"/>
          </a:xfrm>
          <a:prstGeom prst="roundRect">
            <a:avLst>
              <a:gd name="adj" fmla="val 50000"/>
            </a:avLst>
          </a:prstGeom>
          <a:ln w="38100">
            <a:solidFill>
              <a:srgbClr val="00B050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Модуль психолого-педагогического сопровождения</a:t>
            </a:r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F4FBED02-1636-426A-4DC6-335E6185C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8820" y="3387719"/>
            <a:ext cx="3976962" cy="3238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Кабинеты логопедов</a:t>
            </a: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6E65E845-D3CC-4542-805B-685EE809C5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8"/>
          <a:stretch/>
        </p:blipFill>
        <p:spPr bwMode="auto">
          <a:xfrm>
            <a:off x="4327826" y="4348872"/>
            <a:ext cx="3274693" cy="2351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25FD33-3A1F-4F96-B1E7-973FFA0C733D}"/>
              </a:ext>
            </a:extLst>
          </p:cNvPr>
          <p:cNvSpPr/>
          <p:nvPr/>
        </p:nvSpPr>
        <p:spPr>
          <a:xfrm>
            <a:off x="4112101" y="4083983"/>
            <a:ext cx="3696719" cy="323165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Служба ранней помощи «Первые шаги»</a:t>
            </a:r>
            <a:endParaRPr lang="ru-RU" sz="1500" dirty="0">
              <a:solidFill>
                <a:srgbClr val="C00000"/>
              </a:solidFill>
            </a:endParaRP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8AB2D19B-56E8-4C53-A034-937449B6B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506" y="96966"/>
            <a:ext cx="858676" cy="8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56939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AA3AC1-13C8-A87A-6FDE-A17D738542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2" b="8213"/>
          <a:stretch/>
        </p:blipFill>
        <p:spPr>
          <a:xfrm>
            <a:off x="69011" y="148076"/>
            <a:ext cx="5053263" cy="3131190"/>
          </a:xfrm>
          <a:prstGeom prst="rect">
            <a:avLst/>
          </a:prstGeom>
          <a:ln w="28575">
            <a:noFill/>
          </a:ln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54F198-D5B5-9167-6C9B-1AEB6CF1D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49"/>
          <a:stretch/>
        </p:blipFill>
        <p:spPr>
          <a:xfrm>
            <a:off x="69012" y="3505514"/>
            <a:ext cx="5053263" cy="3204410"/>
          </a:xfrm>
          <a:prstGeom prst="rect">
            <a:avLst/>
          </a:prstGeom>
          <a:ln w="28575">
            <a:noFill/>
          </a:ln>
        </p:spPr>
      </p:pic>
      <p:sp>
        <p:nvSpPr>
          <p:cNvPr id="11" name="Rectangle 5">
            <a:extLst>
              <a:ext uri="{FF2B5EF4-FFF2-40B4-BE49-F238E27FC236}">
                <a16:creationId xmlns:a16="http://schemas.microsoft.com/office/drawing/2014/main" id="{0144CE73-E007-E825-916D-7AD04199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10" y="3230465"/>
            <a:ext cx="5053263" cy="3238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Прогулочные веранды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F1B95BA-730A-3C13-CF1F-6E3FE4CEC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49"/>
          <a:stretch/>
        </p:blipFill>
        <p:spPr bwMode="auto">
          <a:xfrm>
            <a:off x="8895749" y="2265100"/>
            <a:ext cx="3227238" cy="21876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Рисунок 10">
            <a:extLst>
              <a:ext uri="{FF2B5EF4-FFF2-40B4-BE49-F238E27FC236}">
                <a16:creationId xmlns:a16="http://schemas.microsoft.com/office/drawing/2014/main" id="{102D83E7-3BE6-465D-5EDA-E033586CAB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6" b="4737"/>
          <a:stretch/>
        </p:blipFill>
        <p:spPr bwMode="auto">
          <a:xfrm>
            <a:off x="8920764" y="4522264"/>
            <a:ext cx="3202223" cy="218766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076A57B-13F8-DA08-7F53-5B67C67E63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05"/>
          <a:stretch/>
        </p:blipFill>
        <p:spPr>
          <a:xfrm>
            <a:off x="8854452" y="104677"/>
            <a:ext cx="3268537" cy="2090920"/>
          </a:xfrm>
          <a:prstGeom prst="rect">
            <a:avLst/>
          </a:prstGeom>
          <a:ln w="28575">
            <a:noFill/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3E60629-E2E2-D143-05DC-71C2161C51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447" y="3947482"/>
            <a:ext cx="3616146" cy="2762442"/>
          </a:xfrm>
          <a:prstGeom prst="rect">
            <a:avLst/>
          </a:prstGeom>
          <a:ln w="28575"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C9F1340-866C-99B3-BAAF-661C133973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304" y="973677"/>
            <a:ext cx="3533273" cy="2649955"/>
          </a:xfrm>
          <a:prstGeom prst="rect">
            <a:avLst/>
          </a:prstGeom>
          <a:ln w="28575">
            <a:noFill/>
          </a:ln>
        </p:spPr>
      </p:pic>
      <p:sp>
        <p:nvSpPr>
          <p:cNvPr id="3" name="AutoShape 3">
            <a:extLst>
              <a:ext uri="{FF2B5EF4-FFF2-40B4-BE49-F238E27FC236}">
                <a16:creationId xmlns:a16="http://schemas.microsoft.com/office/drawing/2014/main" id="{C9CF1263-D5B6-FCCC-36D9-D0B82A46F1C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60180" y="104677"/>
            <a:ext cx="6206958" cy="692233"/>
          </a:xfrm>
          <a:prstGeom prst="roundRect">
            <a:avLst>
              <a:gd name="adj" fmla="val 50000"/>
            </a:avLst>
          </a:prstGeom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Модуль территории и архитектуры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41776F92-731C-4C0D-87A9-1CDFA4828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642" y="8432"/>
            <a:ext cx="858676" cy="8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5">
            <a:extLst>
              <a:ext uri="{FF2B5EF4-FFF2-40B4-BE49-F238E27FC236}">
                <a16:creationId xmlns:a16="http://schemas.microsoft.com/office/drawing/2014/main" id="{0E52A8B6-151D-4B25-A291-95DF79F2C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3447" y="3623632"/>
            <a:ext cx="3558130" cy="32385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</a:defRPr>
            </a:lvl9pPr>
          </a:lstStyle>
          <a:p>
            <a:pPr algn="ctr"/>
            <a:r>
              <a:rPr lang="ru-RU" altLang="ru-RU" sz="1500" b="1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участки</a:t>
            </a:r>
          </a:p>
        </p:txBody>
      </p:sp>
    </p:spTree>
    <p:extLst>
      <p:ext uri="{BB962C8B-B14F-4D97-AF65-F5344CB8AC3E}">
        <p14:creationId xmlns:p14="http://schemas.microsoft.com/office/powerpoint/2010/main" val="3901002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2B75D0-E810-441F-9C6A-0B0A8652CD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52" y="631941"/>
            <a:ext cx="3683895" cy="2762921"/>
          </a:xfrm>
          <a:prstGeom prst="rect">
            <a:avLst/>
          </a:prstGeom>
        </p:spPr>
      </p:pic>
      <p:pic>
        <p:nvPicPr>
          <p:cNvPr id="13" name="Рисунок 11">
            <a:extLst>
              <a:ext uri="{FF2B5EF4-FFF2-40B4-BE49-F238E27FC236}">
                <a16:creationId xmlns:a16="http://schemas.microsoft.com/office/drawing/2014/main" id="{1C8865AF-A3C1-4A3C-5563-93C4853F5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19389" r="1459" b="1797"/>
          <a:stretch>
            <a:fillRect/>
          </a:stretch>
        </p:blipFill>
        <p:spPr bwMode="auto">
          <a:xfrm>
            <a:off x="4580237" y="1385363"/>
            <a:ext cx="3651134" cy="2270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659C807-012D-8098-61D4-DF1A13F80B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38" y="398892"/>
            <a:ext cx="4301732" cy="3226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1757E8-7805-49DA-4612-19E5798CF90E}"/>
              </a:ext>
            </a:extLst>
          </p:cNvPr>
          <p:cNvSpPr txBox="1"/>
          <p:nvPr/>
        </p:nvSpPr>
        <p:spPr>
          <a:xfrm>
            <a:off x="4456670" y="987384"/>
            <a:ext cx="3917982" cy="64633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</a:t>
            </a:r>
            <a:r>
              <a:rPr lang="ru-RU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бразовательно-игровые пространства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796E0122-443B-2EF0-DA88-7B6CF27770A4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60180" y="104677"/>
            <a:ext cx="6206958" cy="692233"/>
          </a:xfrm>
          <a:prstGeom prst="roundRect">
            <a:avLst>
              <a:gd name="adj" fmla="val 50000"/>
            </a:avLst>
          </a:prstGeom>
          <a:ln w="28575"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Модуль территории и архитектуры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716E14-2497-C664-ED38-7DBEC0A5F4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00"/>
          <a:stretch/>
        </p:blipFill>
        <p:spPr>
          <a:xfrm>
            <a:off x="4644937" y="3761604"/>
            <a:ext cx="3621801" cy="29194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ECB5143-ADB8-BCE7-8123-6CF93F663E4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168" y="3870904"/>
            <a:ext cx="3683894" cy="2762921"/>
          </a:xfrm>
          <a:prstGeom prst="rect">
            <a:avLst/>
          </a:prstGeom>
        </p:spPr>
      </p:pic>
      <p:pic>
        <p:nvPicPr>
          <p:cNvPr id="12" name="Рисунок 7">
            <a:extLst>
              <a:ext uri="{FF2B5EF4-FFF2-40B4-BE49-F238E27FC236}">
                <a16:creationId xmlns:a16="http://schemas.microsoft.com/office/drawing/2014/main" id="{48A59134-E707-44BB-5564-F7F84A95B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376" b="12994"/>
          <a:stretch>
            <a:fillRect/>
          </a:stretch>
        </p:blipFill>
        <p:spPr bwMode="auto">
          <a:xfrm>
            <a:off x="154938" y="3761604"/>
            <a:ext cx="4425299" cy="291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6783C3B-0D42-6E18-72DF-5FB20AB318BD}"/>
              </a:ext>
            </a:extLst>
          </p:cNvPr>
          <p:cNvSpPr txBox="1"/>
          <p:nvPr/>
        </p:nvSpPr>
        <p:spPr>
          <a:xfrm>
            <a:off x="154938" y="6372350"/>
            <a:ext cx="440356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лощадка «Космодром детства»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46D505C-5C53-4CE1-DEFF-A589A23C917D}"/>
              </a:ext>
            </a:extLst>
          </p:cNvPr>
          <p:cNvSpPr txBox="1"/>
          <p:nvPr/>
        </p:nvSpPr>
        <p:spPr>
          <a:xfrm>
            <a:off x="154938" y="3385621"/>
            <a:ext cx="4301732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лощадка «Патриотическая палитра»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578E79-7DEB-CB07-E9BA-F40644903407}"/>
              </a:ext>
            </a:extLst>
          </p:cNvPr>
          <p:cNvSpPr txBox="1"/>
          <p:nvPr/>
        </p:nvSpPr>
        <p:spPr>
          <a:xfrm>
            <a:off x="4580237" y="3376717"/>
            <a:ext cx="365113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лощадка «Метеостанция»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6B9C37-1382-A34C-4B84-C45C5DC64072}"/>
              </a:ext>
            </a:extLst>
          </p:cNvPr>
          <p:cNvSpPr txBox="1"/>
          <p:nvPr/>
        </p:nvSpPr>
        <p:spPr>
          <a:xfrm>
            <a:off x="4626059" y="6372350"/>
            <a:ext cx="3683894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«Музыкальная п</a:t>
            </a:r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лощадка»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172ABB9-58BD-7E88-D71E-1A08CB4E1CCA}"/>
              </a:ext>
            </a:extLst>
          </p:cNvPr>
          <p:cNvSpPr txBox="1"/>
          <p:nvPr/>
        </p:nvSpPr>
        <p:spPr>
          <a:xfrm>
            <a:off x="8374651" y="6372350"/>
            <a:ext cx="3662287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лощадка «Веселый огород»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04BC05C-DC45-1AA3-2647-5225BB89D28E}"/>
              </a:ext>
            </a:extLst>
          </p:cNvPr>
          <p:cNvSpPr txBox="1"/>
          <p:nvPr/>
        </p:nvSpPr>
        <p:spPr>
          <a:xfrm>
            <a:off x="8396383" y="3372653"/>
            <a:ext cx="3640679" cy="3077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лощадка «Привал на полянке»</a:t>
            </a:r>
            <a:endParaRPr lang="ru-RU" sz="1400" b="1" dirty="0">
              <a:solidFill>
                <a:srgbClr val="C00000"/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14AE6AE1-2426-45BD-9A2B-5141CB705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3452" y="3749577"/>
            <a:ext cx="1942907" cy="2590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A4CD6B98-00C2-4520-A20B-414F96D45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376" y="10349"/>
            <a:ext cx="858676" cy="88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559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7858615-610A-1C3A-6267-3FF172A74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24"/>
          <a:stretch/>
        </p:blipFill>
        <p:spPr bwMode="auto">
          <a:xfrm>
            <a:off x="8166211" y="1165638"/>
            <a:ext cx="3878084" cy="247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59EABC87-F59E-4FE3-9307-FB12AF5F6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68" y="3930041"/>
            <a:ext cx="3681844" cy="2761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F82CF3-5643-46B8-B06E-1E662884B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41" y="3966549"/>
            <a:ext cx="4019570" cy="270483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7C0027A-6710-32B4-142E-92F4756792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000" t="5199" b="12193"/>
          <a:stretch/>
        </p:blipFill>
        <p:spPr>
          <a:xfrm>
            <a:off x="138864" y="1203384"/>
            <a:ext cx="3764653" cy="24552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EE9900B-D45B-218E-A8EE-4897D0C51FA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149" y="1189976"/>
            <a:ext cx="4006971" cy="25363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E75D7D-8896-DB2D-7953-3F93371C76EF}"/>
              </a:ext>
            </a:extLst>
          </p:cNvPr>
          <p:cNvSpPr txBox="1"/>
          <p:nvPr/>
        </p:nvSpPr>
        <p:spPr>
          <a:xfrm>
            <a:off x="1082842" y="166576"/>
            <a:ext cx="69783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</a:t>
            </a:r>
            <a:r>
              <a:rPr lang="en-US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Приобщение детей к традиционным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духовно-нравственным ценностям</a:t>
            </a:r>
            <a:r>
              <a:rPr lang="en-US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российского народа»</a:t>
            </a:r>
            <a:endParaRPr lang="ru-RU" dirty="0"/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25F8FE9-F33E-F8A8-FACF-54292766653F}"/>
              </a:ext>
            </a:extLst>
          </p:cNvPr>
          <p:cNvSpPr txBox="1"/>
          <p:nvPr/>
        </p:nvSpPr>
        <p:spPr>
          <a:xfrm>
            <a:off x="8226638" y="3697346"/>
            <a:ext cx="3817658" cy="320040"/>
          </a:xfrm>
          <a:prstGeom prst="rect">
            <a:avLst/>
          </a:prstGeom>
          <a:noFill/>
        </p:spPr>
        <p:txBody>
          <a:bodyPr wrap="none" lIns="0" tIns="0" rIns="0" bIns="0" anchor="t">
            <a:noAutofit/>
          </a:bodyPr>
          <a:lstStyle/>
          <a:p>
            <a:pPr marL="0" indent="0" algn="ctr"/>
            <a:r>
              <a:rPr lang="en-US"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Народные праздники и традиции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D9699E62-3E36-037B-BDEC-027262F722AD}"/>
              </a:ext>
            </a:extLst>
          </p:cNvPr>
          <p:cNvSpPr txBox="1"/>
          <p:nvPr/>
        </p:nvSpPr>
        <p:spPr>
          <a:xfrm>
            <a:off x="4146641" y="6397670"/>
            <a:ext cx="4045026" cy="32004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t">
            <a:noAutofit/>
          </a:bodyPr>
          <a:lstStyle/>
          <a:p>
            <a:pPr marL="0" indent="0" algn="ctr"/>
            <a:r>
              <a:rPr lang="en-US"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Трудовое воспитание</a:t>
            </a:r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E716CE4D-6388-396E-0F7E-C713D11E6E40}"/>
              </a:ext>
            </a:extLst>
          </p:cNvPr>
          <p:cNvSpPr txBox="1"/>
          <p:nvPr/>
        </p:nvSpPr>
        <p:spPr>
          <a:xfrm>
            <a:off x="147706" y="3630067"/>
            <a:ext cx="3755812" cy="2590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Проект</a:t>
            </a:r>
            <a:r>
              <a:rPr sz="1600" b="1" spc="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600" b="1" spc="25" dirty="0">
                <a:solidFill>
                  <a:srgbClr val="0070C0"/>
                </a:solidFill>
                <a:latin typeface="Times New Roman"/>
                <a:cs typeface="Times New Roman"/>
              </a:rPr>
              <a:t>«</a:t>
            </a:r>
            <a:r>
              <a:rPr sz="1600" b="1" spc="-20" dirty="0">
                <a:solidFill>
                  <a:srgbClr val="0070C0"/>
                </a:solidFill>
                <a:latin typeface="Times New Roman"/>
                <a:cs typeface="Times New Roman"/>
              </a:rPr>
              <a:t>Орлята-</a:t>
            </a:r>
            <a:r>
              <a:rPr sz="1600" b="1" spc="-10" dirty="0">
                <a:solidFill>
                  <a:srgbClr val="0070C0"/>
                </a:solidFill>
                <a:latin typeface="Times New Roman"/>
                <a:cs typeface="Times New Roman"/>
              </a:rPr>
              <a:t>дошколята</a:t>
            </a:r>
            <a:r>
              <a:rPr lang="ru-RU"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»</a:t>
            </a:r>
            <a:endParaRPr sz="1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0">
            <a:extLst>
              <a:ext uri="{FF2B5EF4-FFF2-40B4-BE49-F238E27FC236}">
                <a16:creationId xmlns:a16="http://schemas.microsoft.com/office/drawing/2014/main" id="{220AF7B4-0CF2-1A49-7190-FD8D2073C9F8}"/>
              </a:ext>
            </a:extLst>
          </p:cNvPr>
          <p:cNvSpPr txBox="1"/>
          <p:nvPr/>
        </p:nvSpPr>
        <p:spPr>
          <a:xfrm>
            <a:off x="147705" y="6460052"/>
            <a:ext cx="3755812" cy="2590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Проект</a:t>
            </a:r>
            <a:r>
              <a:rPr sz="1600" b="1" spc="25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600" b="1" spc="25" dirty="0">
                <a:solidFill>
                  <a:srgbClr val="0070C0"/>
                </a:solidFill>
                <a:latin typeface="Times New Roman"/>
                <a:cs typeface="Times New Roman"/>
              </a:rPr>
              <a:t>«</a:t>
            </a:r>
            <a:r>
              <a:rPr lang="ru-RU" sz="1600" b="1" spc="-20" dirty="0">
                <a:solidFill>
                  <a:srgbClr val="0070C0"/>
                </a:solidFill>
                <a:latin typeface="Times New Roman"/>
                <a:cs typeface="Times New Roman"/>
              </a:rPr>
              <a:t>Добрые игры</a:t>
            </a:r>
            <a:r>
              <a:rPr lang="ru-RU"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»</a:t>
            </a:r>
            <a:endParaRPr sz="1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F20D1A0-3A3B-2070-DC9F-75972917A4A4}"/>
              </a:ext>
            </a:extLst>
          </p:cNvPr>
          <p:cNvSpPr txBox="1"/>
          <p:nvPr/>
        </p:nvSpPr>
        <p:spPr>
          <a:xfrm>
            <a:off x="7912084" y="6155"/>
            <a:ext cx="4279916" cy="1169551"/>
          </a:xfrm>
          <a:custGeom>
            <a:avLst/>
            <a:gdLst>
              <a:gd name="connsiteX0" fmla="*/ 0 w 3598127"/>
              <a:gd name="connsiteY0" fmla="*/ 0 h 1200329"/>
              <a:gd name="connsiteX1" fmla="*/ 3598127 w 3598127"/>
              <a:gd name="connsiteY1" fmla="*/ 0 h 1200329"/>
              <a:gd name="connsiteX2" fmla="*/ 3598127 w 3598127"/>
              <a:gd name="connsiteY2" fmla="*/ 1200329 h 1200329"/>
              <a:gd name="connsiteX3" fmla="*/ 0 w 3598127"/>
              <a:gd name="connsiteY3" fmla="*/ 1200329 h 1200329"/>
              <a:gd name="connsiteX4" fmla="*/ 0 w 3598127"/>
              <a:gd name="connsiteY4" fmla="*/ 0 h 1200329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598127 w 3598127"/>
              <a:gd name="connsiteY2" fmla="*/ 1200329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453748 w 3598127"/>
              <a:gd name="connsiteY2" fmla="*/ 815318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4263874"/>
              <a:gd name="connsiteY0" fmla="*/ 0 h 1930245"/>
              <a:gd name="connsiteX1" fmla="*/ 4263874 w 4263874"/>
              <a:gd name="connsiteY1" fmla="*/ 0 h 1930245"/>
              <a:gd name="connsiteX2" fmla="*/ 4119495 w 4263874"/>
              <a:gd name="connsiteY2" fmla="*/ 815318 h 1930245"/>
              <a:gd name="connsiteX3" fmla="*/ 2029326 w 4263874"/>
              <a:gd name="connsiteY3" fmla="*/ 1930245 h 1930245"/>
              <a:gd name="connsiteX4" fmla="*/ 0 w 4263874"/>
              <a:gd name="connsiteY4" fmla="*/ 0 h 1930245"/>
              <a:gd name="connsiteX0" fmla="*/ 0 w 4263874"/>
              <a:gd name="connsiteY0" fmla="*/ 0 h 1729719"/>
              <a:gd name="connsiteX1" fmla="*/ 4263874 w 4263874"/>
              <a:gd name="connsiteY1" fmla="*/ 0 h 1729719"/>
              <a:gd name="connsiteX2" fmla="*/ 4119495 w 4263874"/>
              <a:gd name="connsiteY2" fmla="*/ 815318 h 1729719"/>
              <a:gd name="connsiteX3" fmla="*/ 922421 w 4263874"/>
              <a:gd name="connsiteY3" fmla="*/ 1729719 h 1729719"/>
              <a:gd name="connsiteX4" fmla="*/ 0 w 4263874"/>
              <a:gd name="connsiteY4" fmla="*/ 0 h 1729719"/>
              <a:gd name="connsiteX0" fmla="*/ 0 w 4279916"/>
              <a:gd name="connsiteY0" fmla="*/ 0 h 1729719"/>
              <a:gd name="connsiteX1" fmla="*/ 4263874 w 4279916"/>
              <a:gd name="connsiteY1" fmla="*/ 0 h 1729719"/>
              <a:gd name="connsiteX2" fmla="*/ 4279916 w 4279916"/>
              <a:gd name="connsiteY2" fmla="*/ 815318 h 1729719"/>
              <a:gd name="connsiteX3" fmla="*/ 922421 w 4279916"/>
              <a:gd name="connsiteY3" fmla="*/ 1729719 h 1729719"/>
              <a:gd name="connsiteX4" fmla="*/ 0 w 4279916"/>
              <a:gd name="connsiteY4" fmla="*/ 0 h 172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9916" h="1729719">
                <a:moveTo>
                  <a:pt x="0" y="0"/>
                </a:moveTo>
                <a:lnTo>
                  <a:pt x="4263874" y="0"/>
                </a:lnTo>
                <a:lnTo>
                  <a:pt x="4279916" y="815318"/>
                </a:lnTo>
                <a:lnTo>
                  <a:pt x="922421" y="172971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«Организация гражданско-патриотического воспитания дошкольников»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15" name="Picture 3">
            <a:extLst>
              <a:ext uri="{FF2B5EF4-FFF2-40B4-BE49-F238E27FC236}">
                <a16:creationId xmlns:a16="http://schemas.microsoft.com/office/drawing/2014/main" id="{4ADC3D2B-A36E-48F8-6C19-CF7A72558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66576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3CF3424-B025-3F49-2137-3D89D550C4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083" y="4017386"/>
            <a:ext cx="3803664" cy="2372376"/>
          </a:xfrm>
          <a:prstGeom prst="rect">
            <a:avLst/>
          </a:prstGeom>
        </p:spPr>
      </p:pic>
      <p:sp>
        <p:nvSpPr>
          <p:cNvPr id="19" name="TextBox 15">
            <a:extLst>
              <a:ext uri="{FF2B5EF4-FFF2-40B4-BE49-F238E27FC236}">
                <a16:creationId xmlns:a16="http://schemas.microsoft.com/office/drawing/2014/main" id="{531B9E03-7653-6EE4-8D14-4C43440F8C2C}"/>
              </a:ext>
            </a:extLst>
          </p:cNvPr>
          <p:cNvSpPr txBox="1"/>
          <p:nvPr/>
        </p:nvSpPr>
        <p:spPr>
          <a:xfrm>
            <a:off x="8266083" y="6397670"/>
            <a:ext cx="3803664" cy="32004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t">
            <a:noAutofit/>
          </a:bodyPr>
          <a:lstStyle/>
          <a:p>
            <a:pPr marL="0" indent="0" algn="ctr"/>
            <a:r>
              <a:rPr lang="ru-RU"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Гражданские праздники, акции</a:t>
            </a:r>
            <a:endParaRPr lang="en-US" sz="1600" b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1">
            <a:extLst>
              <a:ext uri="{FF2B5EF4-FFF2-40B4-BE49-F238E27FC236}">
                <a16:creationId xmlns:a16="http://schemas.microsoft.com/office/drawing/2014/main" id="{8F299A45-4C63-0F3C-AF70-8351E35E5258}"/>
              </a:ext>
            </a:extLst>
          </p:cNvPr>
          <p:cNvSpPr txBox="1"/>
          <p:nvPr/>
        </p:nvSpPr>
        <p:spPr>
          <a:xfrm>
            <a:off x="4086215" y="3692468"/>
            <a:ext cx="4019570" cy="25904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70C0"/>
                </a:solidFill>
                <a:latin typeface="Times New Roman"/>
                <a:cs typeface="Times New Roman"/>
              </a:rPr>
              <a:t>Движение</a:t>
            </a:r>
            <a:r>
              <a:rPr sz="1600" b="1" spc="-9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70C0"/>
                </a:solidFill>
                <a:latin typeface="Times New Roman"/>
                <a:cs typeface="Times New Roman"/>
              </a:rPr>
              <a:t>Первых</a:t>
            </a:r>
            <a:endParaRPr sz="16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31630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4" descr="F:\физ. занятие\IMG_1194.JPG">
            <a:extLst>
              <a:ext uri="{FF2B5EF4-FFF2-40B4-BE49-F238E27FC236}">
                <a16:creationId xmlns:a16="http://schemas.microsoft.com/office/drawing/2014/main" id="{C7C0BFFB-F8DC-1812-F8DC-D4FABBED75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10855" t="1340" r="3175" b="2051"/>
          <a:stretch/>
        </p:blipFill>
        <p:spPr bwMode="auto">
          <a:xfrm>
            <a:off x="8551494" y="966355"/>
            <a:ext cx="3501642" cy="295953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0A43C-5601-798E-1E38-D32A68424603}"/>
              </a:ext>
            </a:extLst>
          </p:cNvPr>
          <p:cNvSpPr txBox="1"/>
          <p:nvPr/>
        </p:nvSpPr>
        <p:spPr>
          <a:xfrm>
            <a:off x="1019984" y="3618"/>
            <a:ext cx="65198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</a:p>
          <a:p>
            <a:pPr algn="ctr"/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Реализация здоровьесберегающих и здоровьесозидающих технологий»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7C58E-FB2A-FBD1-6F1F-6238F971C35D}"/>
              </a:ext>
            </a:extLst>
          </p:cNvPr>
          <p:cNvSpPr txBox="1"/>
          <p:nvPr/>
        </p:nvSpPr>
        <p:spPr>
          <a:xfrm>
            <a:off x="7912084" y="6155"/>
            <a:ext cx="4279916" cy="1077218"/>
          </a:xfrm>
          <a:custGeom>
            <a:avLst/>
            <a:gdLst>
              <a:gd name="connsiteX0" fmla="*/ 0 w 3598127"/>
              <a:gd name="connsiteY0" fmla="*/ 0 h 1200329"/>
              <a:gd name="connsiteX1" fmla="*/ 3598127 w 3598127"/>
              <a:gd name="connsiteY1" fmla="*/ 0 h 1200329"/>
              <a:gd name="connsiteX2" fmla="*/ 3598127 w 3598127"/>
              <a:gd name="connsiteY2" fmla="*/ 1200329 h 1200329"/>
              <a:gd name="connsiteX3" fmla="*/ 0 w 3598127"/>
              <a:gd name="connsiteY3" fmla="*/ 1200329 h 1200329"/>
              <a:gd name="connsiteX4" fmla="*/ 0 w 3598127"/>
              <a:gd name="connsiteY4" fmla="*/ 0 h 1200329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598127 w 3598127"/>
              <a:gd name="connsiteY2" fmla="*/ 1200329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453748 w 3598127"/>
              <a:gd name="connsiteY2" fmla="*/ 815318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4263874"/>
              <a:gd name="connsiteY0" fmla="*/ 0 h 1930245"/>
              <a:gd name="connsiteX1" fmla="*/ 4263874 w 4263874"/>
              <a:gd name="connsiteY1" fmla="*/ 0 h 1930245"/>
              <a:gd name="connsiteX2" fmla="*/ 4119495 w 4263874"/>
              <a:gd name="connsiteY2" fmla="*/ 815318 h 1930245"/>
              <a:gd name="connsiteX3" fmla="*/ 2029326 w 4263874"/>
              <a:gd name="connsiteY3" fmla="*/ 1930245 h 1930245"/>
              <a:gd name="connsiteX4" fmla="*/ 0 w 4263874"/>
              <a:gd name="connsiteY4" fmla="*/ 0 h 1930245"/>
              <a:gd name="connsiteX0" fmla="*/ 0 w 4263874"/>
              <a:gd name="connsiteY0" fmla="*/ 0 h 1729719"/>
              <a:gd name="connsiteX1" fmla="*/ 4263874 w 4263874"/>
              <a:gd name="connsiteY1" fmla="*/ 0 h 1729719"/>
              <a:gd name="connsiteX2" fmla="*/ 4119495 w 4263874"/>
              <a:gd name="connsiteY2" fmla="*/ 815318 h 1729719"/>
              <a:gd name="connsiteX3" fmla="*/ 922421 w 4263874"/>
              <a:gd name="connsiteY3" fmla="*/ 1729719 h 1729719"/>
              <a:gd name="connsiteX4" fmla="*/ 0 w 4263874"/>
              <a:gd name="connsiteY4" fmla="*/ 0 h 1729719"/>
              <a:gd name="connsiteX0" fmla="*/ 0 w 4279916"/>
              <a:gd name="connsiteY0" fmla="*/ 0 h 1729719"/>
              <a:gd name="connsiteX1" fmla="*/ 4263874 w 4279916"/>
              <a:gd name="connsiteY1" fmla="*/ 0 h 1729719"/>
              <a:gd name="connsiteX2" fmla="*/ 4279916 w 4279916"/>
              <a:gd name="connsiteY2" fmla="*/ 815318 h 1729719"/>
              <a:gd name="connsiteX3" fmla="*/ 922421 w 4279916"/>
              <a:gd name="connsiteY3" fmla="*/ 1729719 h 1729719"/>
              <a:gd name="connsiteX4" fmla="*/ 0 w 4279916"/>
              <a:gd name="connsiteY4" fmla="*/ 0 h 172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9916" h="1729719">
                <a:moveTo>
                  <a:pt x="0" y="0"/>
                </a:moveTo>
                <a:lnTo>
                  <a:pt x="4263874" y="0"/>
                </a:lnTo>
                <a:lnTo>
                  <a:pt x="4279916" y="815318"/>
                </a:lnTo>
                <a:lnTo>
                  <a:pt x="922421" y="17297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«Здоровый ребенок»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9" name="Объект 15">
            <a:extLst>
              <a:ext uri="{FF2B5EF4-FFF2-40B4-BE49-F238E27FC236}">
                <a16:creationId xmlns:a16="http://schemas.microsoft.com/office/drawing/2014/main" id="{56B53978-9647-E517-7A4E-5F4AFAAB02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90" t="-1" r="14912" b="35729"/>
          <a:stretch/>
        </p:blipFill>
        <p:spPr>
          <a:xfrm>
            <a:off x="2721733" y="954208"/>
            <a:ext cx="2350168" cy="3004697"/>
          </a:xfrm>
          <a:prstGeom prst="rect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7082C60-7E1F-127B-4E79-AF5BE4357A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1"/>
          <a:stretch/>
        </p:blipFill>
        <p:spPr bwMode="auto">
          <a:xfrm>
            <a:off x="242731" y="4292399"/>
            <a:ext cx="3683671" cy="2399025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C84982-9A10-AB30-512E-016C3AFA601C}"/>
              </a:ext>
            </a:extLst>
          </p:cNvPr>
          <p:cNvSpPr txBox="1"/>
          <p:nvPr/>
        </p:nvSpPr>
        <p:spPr>
          <a:xfrm>
            <a:off x="0" y="6512731"/>
            <a:ext cx="735550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Гимнастика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ru-RU" sz="16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пробуждения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007BC885-4FCF-3C4F-3197-2CDD775D2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338" b="17188"/>
          <a:stretch/>
        </p:blipFill>
        <p:spPr bwMode="auto">
          <a:xfrm>
            <a:off x="4156999" y="4279356"/>
            <a:ext cx="3198509" cy="2187420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553E027-30C1-62C1-BB3C-492BDE3A76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63" b="22522"/>
          <a:stretch/>
        </p:blipFill>
        <p:spPr bwMode="auto">
          <a:xfrm>
            <a:off x="5200735" y="966355"/>
            <a:ext cx="3526263" cy="2959535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14">
            <a:extLst>
              <a:ext uri="{FF2B5EF4-FFF2-40B4-BE49-F238E27FC236}">
                <a16:creationId xmlns:a16="http://schemas.microsoft.com/office/drawing/2014/main" id="{9095CE8B-547D-0EE1-7BB1-11CC24E48D9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78" r="13934"/>
          <a:stretch/>
        </p:blipFill>
        <p:spPr>
          <a:xfrm>
            <a:off x="242731" y="952654"/>
            <a:ext cx="2479002" cy="3004697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1E4FFCFB-6C2A-642A-3BD1-800D67DC3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7" b="16754"/>
          <a:stretch/>
        </p:blipFill>
        <p:spPr bwMode="auto">
          <a:xfrm>
            <a:off x="8384916" y="4268036"/>
            <a:ext cx="3334252" cy="2217014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A909B4-0953-41FB-90B0-0D2D298BDFAD}"/>
              </a:ext>
            </a:extLst>
          </p:cNvPr>
          <p:cNvSpPr txBox="1"/>
          <p:nvPr/>
        </p:nvSpPr>
        <p:spPr>
          <a:xfrm>
            <a:off x="8278238" y="6512731"/>
            <a:ext cx="350256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Утренняя г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имнастика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9A713-A336-8A19-3D72-532A830D6B37}"/>
              </a:ext>
            </a:extLst>
          </p:cNvPr>
          <p:cNvSpPr txBox="1"/>
          <p:nvPr/>
        </p:nvSpPr>
        <p:spPr>
          <a:xfrm>
            <a:off x="5175769" y="3871023"/>
            <a:ext cx="690233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Детский фитнес</a:t>
            </a: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2CCACFD0-E163-33AF-4597-52D1ACBEBBFC}"/>
              </a:ext>
            </a:extLst>
          </p:cNvPr>
          <p:cNvSpPr txBox="1"/>
          <p:nvPr/>
        </p:nvSpPr>
        <p:spPr>
          <a:xfrm>
            <a:off x="203283" y="3881282"/>
            <a:ext cx="4908069" cy="3488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ru-RU" sz="1600" b="1" dirty="0">
                <a:solidFill>
                  <a:srgbClr val="C00000"/>
                </a:solidFill>
                <a:latin typeface="Times New Roman"/>
                <a:cs typeface="Times New Roman"/>
              </a:rPr>
              <a:t>Система упражнений на доске Бильгоу</a:t>
            </a: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500" b="1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58E9E-1A65-5DB1-3192-93BFAACC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66576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1057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D:\Общая папка\МЕТОДИЧЕСКАЯ СЛУЖБА\Конкурсы\Конкурсы для педагогов\Воспитатель года\Воспитатель года 2024\Видео визитка\11\Практикум Составляем кроссенс.jpg">
            <a:extLst>
              <a:ext uri="{FF2B5EF4-FFF2-40B4-BE49-F238E27FC236}">
                <a16:creationId xmlns:a16="http://schemas.microsoft.com/office/drawing/2014/main" id="{EF6D7ACC-A1D0-17E3-0B2F-CF3110A68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379" y="3999687"/>
            <a:ext cx="3225479" cy="2464548"/>
          </a:xfrm>
          <a:prstGeom prst="rect">
            <a:avLst/>
          </a:prstGeom>
          <a:noFill/>
          <a:ln w="3810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DBE9942-40D3-4691-AC63-DC11BB5F5D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8"/>
          <a:stretch/>
        </p:blipFill>
        <p:spPr>
          <a:xfrm>
            <a:off x="6559926" y="3955077"/>
            <a:ext cx="2301246" cy="2520458"/>
          </a:xfrm>
          <a:prstGeom prst="rect">
            <a:avLst/>
          </a:prstGeom>
        </p:spPr>
      </p:pic>
      <p:pic>
        <p:nvPicPr>
          <p:cNvPr id="5" name="Объект 2">
            <a:extLst>
              <a:ext uri="{FF2B5EF4-FFF2-40B4-BE49-F238E27FC236}">
                <a16:creationId xmlns:a16="http://schemas.microsoft.com/office/drawing/2014/main" id="{5CDCD913-3642-D9FF-D1B6-CE0CFECEA7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776" y="1179504"/>
            <a:ext cx="3254950" cy="2441213"/>
          </a:xfrm>
          <a:prstGeom prst="rect">
            <a:avLst/>
          </a:prstGeom>
          <a:ln w="38100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0A43C-5601-798E-1E38-D32A68424603}"/>
              </a:ext>
            </a:extLst>
          </p:cNvPr>
          <p:cNvSpPr txBox="1"/>
          <p:nvPr/>
        </p:nvSpPr>
        <p:spPr>
          <a:xfrm>
            <a:off x="1082841" y="166576"/>
            <a:ext cx="63161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«Взаимодействие с семьями воспитанников, в том числе, имеющими детей с ОВЗ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»</a:t>
            </a:r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E370C0-2113-7F5B-0A9B-EB3B70D46CE2}"/>
              </a:ext>
            </a:extLst>
          </p:cNvPr>
          <p:cNvSpPr txBox="1"/>
          <p:nvPr/>
        </p:nvSpPr>
        <p:spPr>
          <a:xfrm>
            <a:off x="7912084" y="6155"/>
            <a:ext cx="4279916" cy="1384995"/>
          </a:xfrm>
          <a:custGeom>
            <a:avLst/>
            <a:gdLst>
              <a:gd name="connsiteX0" fmla="*/ 0 w 3598127"/>
              <a:gd name="connsiteY0" fmla="*/ 0 h 1200329"/>
              <a:gd name="connsiteX1" fmla="*/ 3598127 w 3598127"/>
              <a:gd name="connsiteY1" fmla="*/ 0 h 1200329"/>
              <a:gd name="connsiteX2" fmla="*/ 3598127 w 3598127"/>
              <a:gd name="connsiteY2" fmla="*/ 1200329 h 1200329"/>
              <a:gd name="connsiteX3" fmla="*/ 0 w 3598127"/>
              <a:gd name="connsiteY3" fmla="*/ 1200329 h 1200329"/>
              <a:gd name="connsiteX4" fmla="*/ 0 w 3598127"/>
              <a:gd name="connsiteY4" fmla="*/ 0 h 1200329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598127 w 3598127"/>
              <a:gd name="connsiteY2" fmla="*/ 1200329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453748 w 3598127"/>
              <a:gd name="connsiteY2" fmla="*/ 815318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4263874"/>
              <a:gd name="connsiteY0" fmla="*/ 0 h 1930245"/>
              <a:gd name="connsiteX1" fmla="*/ 4263874 w 4263874"/>
              <a:gd name="connsiteY1" fmla="*/ 0 h 1930245"/>
              <a:gd name="connsiteX2" fmla="*/ 4119495 w 4263874"/>
              <a:gd name="connsiteY2" fmla="*/ 815318 h 1930245"/>
              <a:gd name="connsiteX3" fmla="*/ 2029326 w 4263874"/>
              <a:gd name="connsiteY3" fmla="*/ 1930245 h 1930245"/>
              <a:gd name="connsiteX4" fmla="*/ 0 w 4263874"/>
              <a:gd name="connsiteY4" fmla="*/ 0 h 1930245"/>
              <a:gd name="connsiteX0" fmla="*/ 0 w 4263874"/>
              <a:gd name="connsiteY0" fmla="*/ 0 h 1729719"/>
              <a:gd name="connsiteX1" fmla="*/ 4263874 w 4263874"/>
              <a:gd name="connsiteY1" fmla="*/ 0 h 1729719"/>
              <a:gd name="connsiteX2" fmla="*/ 4119495 w 4263874"/>
              <a:gd name="connsiteY2" fmla="*/ 815318 h 1729719"/>
              <a:gd name="connsiteX3" fmla="*/ 922421 w 4263874"/>
              <a:gd name="connsiteY3" fmla="*/ 1729719 h 1729719"/>
              <a:gd name="connsiteX4" fmla="*/ 0 w 4263874"/>
              <a:gd name="connsiteY4" fmla="*/ 0 h 1729719"/>
              <a:gd name="connsiteX0" fmla="*/ 0 w 4279916"/>
              <a:gd name="connsiteY0" fmla="*/ 0 h 1729719"/>
              <a:gd name="connsiteX1" fmla="*/ 4263874 w 4279916"/>
              <a:gd name="connsiteY1" fmla="*/ 0 h 1729719"/>
              <a:gd name="connsiteX2" fmla="*/ 4279916 w 4279916"/>
              <a:gd name="connsiteY2" fmla="*/ 815318 h 1729719"/>
              <a:gd name="connsiteX3" fmla="*/ 922421 w 4279916"/>
              <a:gd name="connsiteY3" fmla="*/ 1729719 h 1729719"/>
              <a:gd name="connsiteX4" fmla="*/ 0 w 4279916"/>
              <a:gd name="connsiteY4" fmla="*/ 0 h 172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9916" h="1729719">
                <a:moveTo>
                  <a:pt x="0" y="0"/>
                </a:moveTo>
                <a:lnTo>
                  <a:pt x="4263874" y="0"/>
                </a:lnTo>
                <a:lnTo>
                  <a:pt x="4279916" y="815318"/>
                </a:lnTo>
                <a:lnTo>
                  <a:pt x="922421" y="17297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«Социальное партнерство ДОУ и семьи как условие формирования ответственного родительства» 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A938AAD-C96D-957B-C83D-D0F51519709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69" y="958621"/>
            <a:ext cx="3783995" cy="254172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33929DAB-3B30-21A3-A4E8-E7DB8F6986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/>
          <a:srcRect t="12075" r="14065" b="5819"/>
          <a:stretch/>
        </p:blipFill>
        <p:spPr bwMode="auto">
          <a:xfrm>
            <a:off x="99048" y="3959749"/>
            <a:ext cx="3656548" cy="2532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4610A7CE-8983-4E25-D89A-9709F99B35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03" r="4306"/>
          <a:stretch/>
        </p:blipFill>
        <p:spPr bwMode="auto">
          <a:xfrm>
            <a:off x="3906899" y="3955076"/>
            <a:ext cx="2530232" cy="254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29833B0-353B-5307-ED44-1DA082776061}"/>
              </a:ext>
            </a:extLst>
          </p:cNvPr>
          <p:cNvSpPr txBox="1"/>
          <p:nvPr/>
        </p:nvSpPr>
        <p:spPr>
          <a:xfrm>
            <a:off x="99048" y="6506758"/>
            <a:ext cx="876212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Акции, флешмобы, досуговые мероприятия, конкурсы 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EF4E91-C08B-6CC5-38C3-E1029A7E956B}"/>
              </a:ext>
            </a:extLst>
          </p:cNvPr>
          <p:cNvSpPr txBox="1"/>
          <p:nvPr/>
        </p:nvSpPr>
        <p:spPr>
          <a:xfrm>
            <a:off x="4120196" y="3560768"/>
            <a:ext cx="4425994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родителей в образовательной деятельности 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52DDD9-7D7E-D6C7-7FBF-7CE0B778E79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8734" t="15629" r="9251" b="8447"/>
          <a:stretch/>
        </p:blipFill>
        <p:spPr>
          <a:xfrm>
            <a:off x="138864" y="953332"/>
            <a:ext cx="4425994" cy="25470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458E9E-1A65-5DB1-3192-93BFAACC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66576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B78F92E-FC78-7C4D-5623-B4188E4BE2BA}"/>
              </a:ext>
            </a:extLst>
          </p:cNvPr>
          <p:cNvSpPr txBox="1"/>
          <p:nvPr/>
        </p:nvSpPr>
        <p:spPr>
          <a:xfrm>
            <a:off x="17758" y="3560768"/>
            <a:ext cx="44259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Совместные праздники, досуги, развлечения 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EB625A-47EE-9B1D-28A5-F0F9BF23F3F8}"/>
              </a:ext>
            </a:extLst>
          </p:cNvPr>
          <p:cNvSpPr txBox="1"/>
          <p:nvPr/>
        </p:nvSpPr>
        <p:spPr>
          <a:xfrm>
            <a:off x="8436406" y="3520979"/>
            <a:ext cx="3900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Консультации, практикумы специалистов </a:t>
            </a:r>
          </a:p>
          <a:p>
            <a:pPr algn="ctr"/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семьям, имеющих  детей с ОВЗ</a:t>
            </a:r>
            <a:endParaRPr lang="ru-RU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784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G:\Фото 17 -18\экскурсия «Звуки времени».JPG">
            <a:extLst>
              <a:ext uri="{FF2B5EF4-FFF2-40B4-BE49-F238E27FC236}">
                <a16:creationId xmlns:a16="http://schemas.microsoft.com/office/drawing/2014/main" id="{F3E5AB68-1417-BFC5-6518-229E62315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 b="11787"/>
          <a:stretch/>
        </p:blipFill>
        <p:spPr bwMode="auto">
          <a:xfrm>
            <a:off x="138864" y="856494"/>
            <a:ext cx="4107951" cy="2293519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0A43C-5601-798E-1E38-D32A68424603}"/>
              </a:ext>
            </a:extLst>
          </p:cNvPr>
          <p:cNvSpPr txBox="1"/>
          <p:nvPr/>
        </p:nvSpPr>
        <p:spPr>
          <a:xfrm>
            <a:off x="1082842" y="166576"/>
            <a:ext cx="4640626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Социальное партнерство»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58E9E-1A65-5DB1-3192-93BFAACC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66576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CAD602-92FB-6FB8-2EC7-12F06E0BC6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706" y="166575"/>
            <a:ext cx="3898632" cy="27374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70EEBE-A9CA-FE44-18A4-16527FEA4D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077" y="3488615"/>
            <a:ext cx="3987801" cy="2905839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4E99BBB3-847F-2156-A41E-10905567B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2" y="3798579"/>
            <a:ext cx="4139506" cy="260831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D9D1FA2-E552-DD11-DA50-F05241888B1C}"/>
              </a:ext>
            </a:extLst>
          </p:cNvPr>
          <p:cNvSpPr txBox="1"/>
          <p:nvPr/>
        </p:nvSpPr>
        <p:spPr>
          <a:xfrm>
            <a:off x="7869290" y="2939840"/>
            <a:ext cx="410795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 с ДОУ </a:t>
            </a:r>
          </a:p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Батайска</a:t>
            </a:r>
            <a:endParaRPr lang="ru-RU" sz="15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8EC5CD01-6E9A-CFCD-E618-2E6F230DC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188" y="592762"/>
            <a:ext cx="3478363" cy="276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1A7DDE-6516-D44F-CB75-BCA9FD799A4A}"/>
              </a:ext>
            </a:extLst>
          </p:cNvPr>
          <p:cNvSpPr txBox="1"/>
          <p:nvPr/>
        </p:nvSpPr>
        <p:spPr>
          <a:xfrm>
            <a:off x="7950653" y="6412030"/>
            <a:ext cx="3945226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Пожарной частью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F36B9E89-B302-4C41-BCC7-D7DB39C1B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815160"/>
            <a:ext cx="3493830" cy="262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F8CB4D-E910-F6A7-8EA2-40B500177A88}"/>
              </a:ext>
            </a:extLst>
          </p:cNvPr>
          <p:cNvSpPr txBox="1"/>
          <p:nvPr/>
        </p:nvSpPr>
        <p:spPr>
          <a:xfrm>
            <a:off x="4343400" y="6266942"/>
            <a:ext cx="3505200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Первичное отделение </a:t>
            </a:r>
          </a:p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«Движение первых» г. Батайск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4D81A7F-22CF-4E92-BF3C-2C47A476F584}"/>
              </a:ext>
            </a:extLst>
          </p:cNvPr>
          <p:cNvSpPr txBox="1"/>
          <p:nvPr/>
        </p:nvSpPr>
        <p:spPr>
          <a:xfrm>
            <a:off x="133396" y="3136131"/>
            <a:ext cx="4085211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мероприятия, экскурсии в городском музее истории</a:t>
            </a:r>
            <a:endParaRPr lang="ru-RU" sz="15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C9BA91-CA77-4E9F-B2E7-AF269C39D447}"/>
              </a:ext>
            </a:extLst>
          </p:cNvPr>
          <p:cNvSpPr txBox="1"/>
          <p:nvPr/>
        </p:nvSpPr>
        <p:spPr>
          <a:xfrm>
            <a:off x="90472" y="6258432"/>
            <a:ext cx="4139506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мероприятия, экскурсии в библиотеке М. Горького</a:t>
            </a:r>
            <a:endParaRPr lang="ru-RU" sz="1500" dirty="0"/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CC78ABBC-6A12-4066-A46F-023249FF9145}"/>
              </a:ext>
            </a:extLst>
          </p:cNvPr>
          <p:cNvSpPr txBox="1"/>
          <p:nvPr/>
        </p:nvSpPr>
        <p:spPr>
          <a:xfrm>
            <a:off x="-43108" y="3083513"/>
            <a:ext cx="4303718" cy="1031051"/>
          </a:xfrm>
          <a:custGeom>
            <a:avLst/>
            <a:gdLst>
              <a:gd name="connsiteX0" fmla="*/ 0 w 3598127"/>
              <a:gd name="connsiteY0" fmla="*/ 0 h 1200329"/>
              <a:gd name="connsiteX1" fmla="*/ 3598127 w 3598127"/>
              <a:gd name="connsiteY1" fmla="*/ 0 h 1200329"/>
              <a:gd name="connsiteX2" fmla="*/ 3598127 w 3598127"/>
              <a:gd name="connsiteY2" fmla="*/ 1200329 h 1200329"/>
              <a:gd name="connsiteX3" fmla="*/ 0 w 3598127"/>
              <a:gd name="connsiteY3" fmla="*/ 1200329 h 1200329"/>
              <a:gd name="connsiteX4" fmla="*/ 0 w 3598127"/>
              <a:gd name="connsiteY4" fmla="*/ 0 h 1200329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598127 w 3598127"/>
              <a:gd name="connsiteY2" fmla="*/ 1200329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453748 w 3598127"/>
              <a:gd name="connsiteY2" fmla="*/ 815318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4263874"/>
              <a:gd name="connsiteY0" fmla="*/ 0 h 1930245"/>
              <a:gd name="connsiteX1" fmla="*/ 4263874 w 4263874"/>
              <a:gd name="connsiteY1" fmla="*/ 0 h 1930245"/>
              <a:gd name="connsiteX2" fmla="*/ 4119495 w 4263874"/>
              <a:gd name="connsiteY2" fmla="*/ 815318 h 1930245"/>
              <a:gd name="connsiteX3" fmla="*/ 2029326 w 4263874"/>
              <a:gd name="connsiteY3" fmla="*/ 1930245 h 1930245"/>
              <a:gd name="connsiteX4" fmla="*/ 0 w 4263874"/>
              <a:gd name="connsiteY4" fmla="*/ 0 h 1930245"/>
              <a:gd name="connsiteX0" fmla="*/ 0 w 4263874"/>
              <a:gd name="connsiteY0" fmla="*/ 0 h 1729719"/>
              <a:gd name="connsiteX1" fmla="*/ 4263874 w 4263874"/>
              <a:gd name="connsiteY1" fmla="*/ 0 h 1729719"/>
              <a:gd name="connsiteX2" fmla="*/ 4119495 w 4263874"/>
              <a:gd name="connsiteY2" fmla="*/ 815318 h 1729719"/>
              <a:gd name="connsiteX3" fmla="*/ 922421 w 4263874"/>
              <a:gd name="connsiteY3" fmla="*/ 1729719 h 1729719"/>
              <a:gd name="connsiteX4" fmla="*/ 0 w 4263874"/>
              <a:gd name="connsiteY4" fmla="*/ 0 h 1729719"/>
              <a:gd name="connsiteX0" fmla="*/ 0 w 4279916"/>
              <a:gd name="connsiteY0" fmla="*/ 0 h 1729719"/>
              <a:gd name="connsiteX1" fmla="*/ 4263874 w 4279916"/>
              <a:gd name="connsiteY1" fmla="*/ 0 h 1729719"/>
              <a:gd name="connsiteX2" fmla="*/ 4279916 w 4279916"/>
              <a:gd name="connsiteY2" fmla="*/ 815318 h 1729719"/>
              <a:gd name="connsiteX3" fmla="*/ 922421 w 4279916"/>
              <a:gd name="connsiteY3" fmla="*/ 1729719 h 1729719"/>
              <a:gd name="connsiteX4" fmla="*/ 0 w 4279916"/>
              <a:gd name="connsiteY4" fmla="*/ 0 h 172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9916" h="1729719">
                <a:moveTo>
                  <a:pt x="0" y="0"/>
                </a:moveTo>
                <a:lnTo>
                  <a:pt x="4263874" y="0"/>
                </a:lnTo>
                <a:lnTo>
                  <a:pt x="4279916" y="815318"/>
                </a:lnTo>
                <a:lnTo>
                  <a:pt x="922421" y="17297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 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«Организация сетевого взаимодействия ДОУ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 учреждениями культуры и дополнительного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образования как ресурс социализации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дошкольников»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300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CB7EA2-FD2B-FD54-223A-113919CCA45B}"/>
              </a:ext>
            </a:extLst>
          </p:cNvPr>
          <p:cNvSpPr txBox="1"/>
          <p:nvPr/>
        </p:nvSpPr>
        <p:spPr>
          <a:xfrm>
            <a:off x="4384188" y="3267417"/>
            <a:ext cx="3464412" cy="3231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«Гимназией №7»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882426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10A43C-5601-798E-1E38-D32A68424603}"/>
              </a:ext>
            </a:extLst>
          </p:cNvPr>
          <p:cNvSpPr txBox="1"/>
          <p:nvPr/>
        </p:nvSpPr>
        <p:spPr>
          <a:xfrm>
            <a:off x="1082841" y="166576"/>
            <a:ext cx="9200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«Инновационные инициативы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»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58E9E-1A65-5DB1-3192-93BFAACC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66576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9BC0BA-7A22-DFEC-BAF9-1CC1707A699F}"/>
              </a:ext>
            </a:extLst>
          </p:cNvPr>
          <p:cNvSpPr txBox="1"/>
          <p:nvPr/>
        </p:nvSpPr>
        <p:spPr>
          <a:xfrm>
            <a:off x="2671233" y="823775"/>
            <a:ext cx="68495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нновационная деятельность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– статусы МБ ДОУ №121</a:t>
            </a:r>
            <a:endParaRPr lang="ru-RU" sz="2000" dirty="0">
              <a:solidFill>
                <a:srgbClr val="002060"/>
              </a:solidFill>
            </a:endParaRP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6556D584-AC11-825E-D9BD-A52FA96108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6854871"/>
              </p:ext>
            </p:extLst>
          </p:nvPr>
        </p:nvGraphicFramePr>
        <p:xfrm>
          <a:off x="643467" y="936018"/>
          <a:ext cx="11218333" cy="59981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0434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>
            <a:extLst>
              <a:ext uri="{FF2B5EF4-FFF2-40B4-BE49-F238E27FC236}">
                <a16:creationId xmlns:a16="http://schemas.microsoft.com/office/drawing/2014/main" id="{E56420CF-FB89-1A8E-6B7F-5700377F1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805" y="839041"/>
            <a:ext cx="3689389" cy="2767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C7C854A-D4C5-2966-B36E-D72254471C89}"/>
              </a:ext>
            </a:extLst>
          </p:cNvPr>
          <p:cNvSpPr txBox="1"/>
          <p:nvPr/>
        </p:nvSpPr>
        <p:spPr>
          <a:xfrm>
            <a:off x="4852804" y="3364898"/>
            <a:ext cx="3689389" cy="6924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«Развитие речи детей старшего дошкольного возраста с ТНР с использованием </a:t>
            </a:r>
          </a:p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технологии «Кроссенс» </a:t>
            </a:r>
            <a:endParaRPr lang="ru-RU" sz="13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96F7FA4-D55F-8B12-0B7A-1EEC138BD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50"/>
          <a:stretch/>
        </p:blipFill>
        <p:spPr>
          <a:xfrm>
            <a:off x="2566924" y="3991200"/>
            <a:ext cx="2667000" cy="2697235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BAF43880-8093-FA88-BEA8-AA761BB7D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8" y="845624"/>
            <a:ext cx="4383292" cy="259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4" descr="https://sun9-36.userapi.com/impg/eKUPqScYVmK7wv7szAOT4sThmEnqXwa7c1HJfA/L2JBqJ8s8Bk.jpg?size=960x720&amp;quality=95&amp;sign=26ac46e3be6b2746e2fa3ba86ebd68eb&amp;type=album">
            <a:extLst>
              <a:ext uri="{FF2B5EF4-FFF2-40B4-BE49-F238E27FC236}">
                <a16:creationId xmlns:a16="http://schemas.microsoft.com/office/drawing/2014/main" id="{B655CFFF-FA62-0877-B387-8ED13BE75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 l="3906" t="8333" r="32812" b="3124"/>
          <a:stretch>
            <a:fillRect/>
          </a:stretch>
        </p:blipFill>
        <p:spPr bwMode="auto">
          <a:xfrm>
            <a:off x="8826161" y="176554"/>
            <a:ext cx="3183466" cy="3340674"/>
          </a:xfrm>
          <a:prstGeom prst="rect">
            <a:avLst/>
          </a:prstGeom>
          <a:noFill/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6E77A66E-5D10-9704-2B02-05C8704FD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8537"/>
          <a:stretch/>
        </p:blipFill>
        <p:spPr bwMode="auto">
          <a:xfrm>
            <a:off x="8838572" y="3910120"/>
            <a:ext cx="3183467" cy="254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0A43C-5601-798E-1E38-D32A68424603}"/>
              </a:ext>
            </a:extLst>
          </p:cNvPr>
          <p:cNvSpPr txBox="1"/>
          <p:nvPr/>
        </p:nvSpPr>
        <p:spPr>
          <a:xfrm>
            <a:off x="1082842" y="48620"/>
            <a:ext cx="92001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«Инновационные инициативы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»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9BC0BA-7A22-DFEC-BAF9-1CC1707A699F}"/>
              </a:ext>
            </a:extLst>
          </p:cNvPr>
          <p:cNvSpPr txBox="1"/>
          <p:nvPr/>
        </p:nvSpPr>
        <p:spPr>
          <a:xfrm>
            <a:off x="820833" y="382690"/>
            <a:ext cx="58250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Педагогические инновационные  практики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81C6B8-CBF7-39F1-5281-B4331EAA1645}"/>
              </a:ext>
            </a:extLst>
          </p:cNvPr>
          <p:cNvSpPr txBox="1"/>
          <p:nvPr/>
        </p:nvSpPr>
        <p:spPr>
          <a:xfrm>
            <a:off x="8838572" y="6090690"/>
            <a:ext cx="3183467" cy="6924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«Использование компонентов детской субкультуры для индивидуализации образовательной деятельности» </a:t>
            </a:r>
            <a:endParaRPr lang="ru-RU" sz="13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FB6F16-8482-0FB1-F55C-F92C7A0D055B}"/>
              </a:ext>
            </a:extLst>
          </p:cNvPr>
          <p:cNvSpPr txBox="1"/>
          <p:nvPr/>
        </p:nvSpPr>
        <p:spPr>
          <a:xfrm>
            <a:off x="136692" y="3410132"/>
            <a:ext cx="4417018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«Технология интеллект карт в развитии речи дошкольников с ТНР» </a:t>
            </a:r>
            <a:endParaRPr lang="ru-RU" sz="13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81BF0B-2C02-8174-9CFF-4BC5FAAAE860}"/>
              </a:ext>
            </a:extLst>
          </p:cNvPr>
          <p:cNvSpPr txBox="1"/>
          <p:nvPr/>
        </p:nvSpPr>
        <p:spPr>
          <a:xfrm>
            <a:off x="0" y="5899067"/>
            <a:ext cx="2520369" cy="89255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«Экономическое воспитание детей средствами комплекса АЛМА «Финансовая грамотность» </a:t>
            </a:r>
            <a:endParaRPr lang="ru-RU" sz="13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88D8F2-24F5-5D24-C2E6-ACDF3E7250A4}"/>
              </a:ext>
            </a:extLst>
          </p:cNvPr>
          <p:cNvSpPr txBox="1"/>
          <p:nvPr/>
        </p:nvSpPr>
        <p:spPr>
          <a:xfrm>
            <a:off x="8754529" y="3252536"/>
            <a:ext cx="3351547" cy="6924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речи детей младшего дошкольного возраста с использованием технологии «Дары Фребеля»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A25E45-42CE-E728-4AC2-102EFABAA7FF}"/>
              </a:ext>
            </a:extLst>
          </p:cNvPr>
          <p:cNvSpPr txBox="1"/>
          <p:nvPr/>
        </p:nvSpPr>
        <p:spPr>
          <a:xfrm>
            <a:off x="2441886" y="6084563"/>
            <a:ext cx="2917076" cy="6924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«Развитие творческих способностей с использованием методики правополушарного рисования»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58E9E-1A65-5DB1-3192-93BFAACC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18" y="68482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1132920A-99AD-4DF1-4CF8-7DC848B9CCD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6" r="12975"/>
          <a:stretch/>
        </p:blipFill>
        <p:spPr>
          <a:xfrm>
            <a:off x="5280479" y="3967041"/>
            <a:ext cx="3466298" cy="25934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3D69A49-24D7-ACED-4D7B-AB1F3EE9FE3F}"/>
              </a:ext>
            </a:extLst>
          </p:cNvPr>
          <p:cNvSpPr txBox="1"/>
          <p:nvPr/>
        </p:nvSpPr>
        <p:spPr>
          <a:xfrm>
            <a:off x="5146642" y="6078123"/>
            <a:ext cx="3626905" cy="6924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«Развитие социально-коммуникативных навыков у дошкольников с использованием технологии «Доска настроения» </a:t>
            </a:r>
            <a:endParaRPr lang="ru-RU" sz="13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3C19F3AE-A994-019F-F225-C1C9B54E6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9" y="4024889"/>
            <a:ext cx="2517642" cy="1888232"/>
          </a:xfrm>
          <a:prstGeom prst="rect">
            <a:avLst/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68791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2BCBA3EE-44D9-40F7-ABE6-3DB25061AD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5285841"/>
              </p:ext>
            </p:extLst>
          </p:nvPr>
        </p:nvGraphicFramePr>
        <p:xfrm>
          <a:off x="1049654" y="5547360"/>
          <a:ext cx="5218545" cy="131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CBE490C-1860-43DF-9A68-6F746697AA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77" y="3917349"/>
            <a:ext cx="1167048" cy="16117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204A92-1CDC-4A95-87EC-49F3CD9ECE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22" b="18249"/>
          <a:stretch/>
        </p:blipFill>
        <p:spPr>
          <a:xfrm>
            <a:off x="654601" y="1056015"/>
            <a:ext cx="4701309" cy="2543460"/>
          </a:xfrm>
          <a:prstGeom prst="rect">
            <a:avLst/>
          </a:prstGeom>
        </p:spPr>
      </p:pic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19380EC7-8888-4173-A723-CDEFF40E3F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834251"/>
              </p:ext>
            </p:extLst>
          </p:nvPr>
        </p:nvGraphicFramePr>
        <p:xfrm>
          <a:off x="8977280" y="3084081"/>
          <a:ext cx="3214720" cy="1733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686EDFD-1BBA-48D3-A031-A4A0EBD69BF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5"/>
          <a:stretch/>
        </p:blipFill>
        <p:spPr>
          <a:xfrm>
            <a:off x="9016417" y="1089906"/>
            <a:ext cx="3136443" cy="217978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D327CE7-1C9B-401E-A19D-26C952DB2499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79" t="6465" r="15025"/>
          <a:stretch/>
        </p:blipFill>
        <p:spPr>
          <a:xfrm>
            <a:off x="6096000" y="1176012"/>
            <a:ext cx="2681662" cy="25434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0A43C-5601-798E-1E38-D32A68424603}"/>
              </a:ext>
            </a:extLst>
          </p:cNvPr>
          <p:cNvSpPr txBox="1"/>
          <p:nvPr/>
        </p:nvSpPr>
        <p:spPr>
          <a:xfrm>
            <a:off x="1082842" y="114432"/>
            <a:ext cx="60960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«Управленческий опыт по формированию и функционированию успешной профессиональной команды образовательной организации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»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58E9E-1A65-5DB1-3192-93BFAACC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66576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FDEB439-0D47-4C8C-8F46-A72843FD1969}"/>
              </a:ext>
            </a:extLst>
          </p:cNvPr>
          <p:cNvSpPr txBox="1"/>
          <p:nvPr/>
        </p:nvSpPr>
        <p:spPr>
          <a:xfrm>
            <a:off x="7352145" y="6155"/>
            <a:ext cx="4839855" cy="1600438"/>
          </a:xfrm>
          <a:custGeom>
            <a:avLst/>
            <a:gdLst>
              <a:gd name="connsiteX0" fmla="*/ 0 w 3598127"/>
              <a:gd name="connsiteY0" fmla="*/ 0 h 1200329"/>
              <a:gd name="connsiteX1" fmla="*/ 3598127 w 3598127"/>
              <a:gd name="connsiteY1" fmla="*/ 0 h 1200329"/>
              <a:gd name="connsiteX2" fmla="*/ 3598127 w 3598127"/>
              <a:gd name="connsiteY2" fmla="*/ 1200329 h 1200329"/>
              <a:gd name="connsiteX3" fmla="*/ 0 w 3598127"/>
              <a:gd name="connsiteY3" fmla="*/ 1200329 h 1200329"/>
              <a:gd name="connsiteX4" fmla="*/ 0 w 3598127"/>
              <a:gd name="connsiteY4" fmla="*/ 0 h 1200329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598127 w 3598127"/>
              <a:gd name="connsiteY2" fmla="*/ 1200329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453748 w 3598127"/>
              <a:gd name="connsiteY2" fmla="*/ 815318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4263874"/>
              <a:gd name="connsiteY0" fmla="*/ 0 h 1930245"/>
              <a:gd name="connsiteX1" fmla="*/ 4263874 w 4263874"/>
              <a:gd name="connsiteY1" fmla="*/ 0 h 1930245"/>
              <a:gd name="connsiteX2" fmla="*/ 4119495 w 4263874"/>
              <a:gd name="connsiteY2" fmla="*/ 815318 h 1930245"/>
              <a:gd name="connsiteX3" fmla="*/ 2029326 w 4263874"/>
              <a:gd name="connsiteY3" fmla="*/ 1930245 h 1930245"/>
              <a:gd name="connsiteX4" fmla="*/ 0 w 4263874"/>
              <a:gd name="connsiteY4" fmla="*/ 0 h 1930245"/>
              <a:gd name="connsiteX0" fmla="*/ 0 w 4263874"/>
              <a:gd name="connsiteY0" fmla="*/ 0 h 1729719"/>
              <a:gd name="connsiteX1" fmla="*/ 4263874 w 4263874"/>
              <a:gd name="connsiteY1" fmla="*/ 0 h 1729719"/>
              <a:gd name="connsiteX2" fmla="*/ 4119495 w 4263874"/>
              <a:gd name="connsiteY2" fmla="*/ 815318 h 1729719"/>
              <a:gd name="connsiteX3" fmla="*/ 922421 w 4263874"/>
              <a:gd name="connsiteY3" fmla="*/ 1729719 h 1729719"/>
              <a:gd name="connsiteX4" fmla="*/ 0 w 4263874"/>
              <a:gd name="connsiteY4" fmla="*/ 0 h 1729719"/>
              <a:gd name="connsiteX0" fmla="*/ 0 w 4279916"/>
              <a:gd name="connsiteY0" fmla="*/ 0 h 1729719"/>
              <a:gd name="connsiteX1" fmla="*/ 4263874 w 4279916"/>
              <a:gd name="connsiteY1" fmla="*/ 0 h 1729719"/>
              <a:gd name="connsiteX2" fmla="*/ 4279916 w 4279916"/>
              <a:gd name="connsiteY2" fmla="*/ 815318 h 1729719"/>
              <a:gd name="connsiteX3" fmla="*/ 922421 w 4279916"/>
              <a:gd name="connsiteY3" fmla="*/ 1729719 h 1729719"/>
              <a:gd name="connsiteX4" fmla="*/ 0 w 4279916"/>
              <a:gd name="connsiteY4" fmla="*/ 0 h 172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9916" h="1729719">
                <a:moveTo>
                  <a:pt x="0" y="0"/>
                </a:moveTo>
                <a:lnTo>
                  <a:pt x="4263874" y="0"/>
                </a:lnTo>
                <a:lnTo>
                  <a:pt x="4279916" y="815318"/>
                </a:lnTo>
                <a:lnTo>
                  <a:pt x="922421" y="17297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«Инновационная деятельность ММРЦ МБ ДОУ №121 как условие повышения профессиональных компетентностей педагогов»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5B4E42-77E5-4505-8B83-40276502456C}"/>
              </a:ext>
            </a:extLst>
          </p:cNvPr>
          <p:cNvSpPr txBox="1"/>
          <p:nvPr/>
        </p:nvSpPr>
        <p:spPr>
          <a:xfrm>
            <a:off x="814969" y="3560421"/>
            <a:ext cx="47013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профессионалов</a:t>
            </a:r>
            <a:endParaRPr lang="ru-RU" sz="1600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A4AFE56-CB96-4B75-86CE-B08D4731402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24398" r="9896"/>
          <a:stretch/>
        </p:blipFill>
        <p:spPr>
          <a:xfrm>
            <a:off x="8977280" y="4828867"/>
            <a:ext cx="3214719" cy="2022978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A49A3F88-AB29-426C-BFC9-9B17377FEFC9}"/>
              </a:ext>
            </a:extLst>
          </p:cNvPr>
          <p:cNvSpPr txBox="1">
            <a:spLocks/>
          </p:cNvSpPr>
          <p:nvPr/>
        </p:nvSpPr>
        <p:spPr>
          <a:xfrm>
            <a:off x="8894618" y="2910012"/>
            <a:ext cx="3297382" cy="34813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Обобщение и трансляция опыта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62942F8-3625-408A-B53E-924EC73D76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1644" y="3917349"/>
            <a:ext cx="2681662" cy="292481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5957BD-5CA7-4A69-9423-E8FB0A00481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" y="3617728"/>
            <a:ext cx="1236412" cy="171302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AE58DF3-8A35-4885-8712-256D0B81B97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39" y="3880599"/>
            <a:ext cx="1236412" cy="164855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F2655CC-9E9B-438F-B8FF-4C4A8DE5737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051" y="3898811"/>
            <a:ext cx="1236412" cy="164854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B8E9A97-B937-4D04-9C83-7EF6542A476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614" y="3880599"/>
            <a:ext cx="1236412" cy="166676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7777299-8E69-4DB7-AF99-DB45C7AE62C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8" y="5235489"/>
            <a:ext cx="1265258" cy="1648550"/>
          </a:xfrm>
          <a:prstGeom prst="rect">
            <a:avLst/>
          </a:prstGeom>
        </p:spPr>
      </p:pic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2D684B99-DCB0-4B90-8238-4762DB399AB9}"/>
              </a:ext>
            </a:extLst>
          </p:cNvPr>
          <p:cNvSpPr txBox="1">
            <a:spLocks/>
          </p:cNvSpPr>
          <p:nvPr/>
        </p:nvSpPr>
        <p:spPr>
          <a:xfrm>
            <a:off x="1996726" y="5229486"/>
            <a:ext cx="2920417" cy="291835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конкурсном движении</a:t>
            </a:r>
          </a:p>
        </p:txBody>
      </p:sp>
    </p:spTree>
    <p:extLst>
      <p:ext uri="{BB962C8B-B14F-4D97-AF65-F5344CB8AC3E}">
        <p14:creationId xmlns:p14="http://schemas.microsoft.com/office/powerpoint/2010/main" val="2967529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F7C902-410C-48AB-8949-9AEA11CB02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75" t="6402" r="23241" b="6670"/>
          <a:stretch/>
        </p:blipFill>
        <p:spPr>
          <a:xfrm>
            <a:off x="182197" y="603669"/>
            <a:ext cx="3726260" cy="36370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610A43C-5601-798E-1E38-D32A68424603}"/>
              </a:ext>
            </a:extLst>
          </p:cNvPr>
          <p:cNvSpPr txBox="1"/>
          <p:nvPr/>
        </p:nvSpPr>
        <p:spPr>
          <a:xfrm>
            <a:off x="1275346" y="88281"/>
            <a:ext cx="4820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C00000"/>
                </a:solidFill>
                <a:latin typeface="Times New Roman"/>
                <a:cs typeface="Times New Roman"/>
              </a:rPr>
              <a:t>Направление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ru-RU" sz="1800" b="1" dirty="0">
                <a:solidFill>
                  <a:srgbClr val="0070C0"/>
                </a:solidFill>
                <a:latin typeface="Times New Roman"/>
                <a:cs typeface="Times New Roman"/>
              </a:rPr>
              <a:t>«Управление развитием ДОУ</a:t>
            </a:r>
            <a:r>
              <a:rPr lang="ru-RU" b="1" dirty="0">
                <a:solidFill>
                  <a:srgbClr val="0070C0"/>
                </a:solidFill>
                <a:latin typeface="Times New Roman"/>
                <a:cs typeface="Times New Roman"/>
              </a:rPr>
              <a:t>»</a:t>
            </a:r>
            <a:endParaRPr lang="ru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458E9E-1A65-5DB1-3192-93BFAACCD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4" y="1206"/>
            <a:ext cx="943978" cy="972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BD1428-1B95-4F09-AA98-CE4C18365499}"/>
              </a:ext>
            </a:extLst>
          </p:cNvPr>
          <p:cNvSpPr txBox="1"/>
          <p:nvPr/>
        </p:nvSpPr>
        <p:spPr>
          <a:xfrm>
            <a:off x="7352145" y="6155"/>
            <a:ext cx="4839855" cy="1169551"/>
          </a:xfrm>
          <a:custGeom>
            <a:avLst/>
            <a:gdLst>
              <a:gd name="connsiteX0" fmla="*/ 0 w 3598127"/>
              <a:gd name="connsiteY0" fmla="*/ 0 h 1200329"/>
              <a:gd name="connsiteX1" fmla="*/ 3598127 w 3598127"/>
              <a:gd name="connsiteY1" fmla="*/ 0 h 1200329"/>
              <a:gd name="connsiteX2" fmla="*/ 3598127 w 3598127"/>
              <a:gd name="connsiteY2" fmla="*/ 1200329 h 1200329"/>
              <a:gd name="connsiteX3" fmla="*/ 0 w 3598127"/>
              <a:gd name="connsiteY3" fmla="*/ 1200329 h 1200329"/>
              <a:gd name="connsiteX4" fmla="*/ 0 w 3598127"/>
              <a:gd name="connsiteY4" fmla="*/ 0 h 1200329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598127 w 3598127"/>
              <a:gd name="connsiteY2" fmla="*/ 1200329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3598127"/>
              <a:gd name="connsiteY0" fmla="*/ 0 h 1930245"/>
              <a:gd name="connsiteX1" fmla="*/ 3598127 w 3598127"/>
              <a:gd name="connsiteY1" fmla="*/ 0 h 1930245"/>
              <a:gd name="connsiteX2" fmla="*/ 3453748 w 3598127"/>
              <a:gd name="connsiteY2" fmla="*/ 815318 h 1930245"/>
              <a:gd name="connsiteX3" fmla="*/ 1363579 w 3598127"/>
              <a:gd name="connsiteY3" fmla="*/ 1930245 h 1930245"/>
              <a:gd name="connsiteX4" fmla="*/ 0 w 3598127"/>
              <a:gd name="connsiteY4" fmla="*/ 0 h 1930245"/>
              <a:gd name="connsiteX0" fmla="*/ 0 w 4263874"/>
              <a:gd name="connsiteY0" fmla="*/ 0 h 1930245"/>
              <a:gd name="connsiteX1" fmla="*/ 4263874 w 4263874"/>
              <a:gd name="connsiteY1" fmla="*/ 0 h 1930245"/>
              <a:gd name="connsiteX2" fmla="*/ 4119495 w 4263874"/>
              <a:gd name="connsiteY2" fmla="*/ 815318 h 1930245"/>
              <a:gd name="connsiteX3" fmla="*/ 2029326 w 4263874"/>
              <a:gd name="connsiteY3" fmla="*/ 1930245 h 1930245"/>
              <a:gd name="connsiteX4" fmla="*/ 0 w 4263874"/>
              <a:gd name="connsiteY4" fmla="*/ 0 h 1930245"/>
              <a:gd name="connsiteX0" fmla="*/ 0 w 4263874"/>
              <a:gd name="connsiteY0" fmla="*/ 0 h 1729719"/>
              <a:gd name="connsiteX1" fmla="*/ 4263874 w 4263874"/>
              <a:gd name="connsiteY1" fmla="*/ 0 h 1729719"/>
              <a:gd name="connsiteX2" fmla="*/ 4119495 w 4263874"/>
              <a:gd name="connsiteY2" fmla="*/ 815318 h 1729719"/>
              <a:gd name="connsiteX3" fmla="*/ 922421 w 4263874"/>
              <a:gd name="connsiteY3" fmla="*/ 1729719 h 1729719"/>
              <a:gd name="connsiteX4" fmla="*/ 0 w 4263874"/>
              <a:gd name="connsiteY4" fmla="*/ 0 h 1729719"/>
              <a:gd name="connsiteX0" fmla="*/ 0 w 4279916"/>
              <a:gd name="connsiteY0" fmla="*/ 0 h 1729719"/>
              <a:gd name="connsiteX1" fmla="*/ 4263874 w 4279916"/>
              <a:gd name="connsiteY1" fmla="*/ 0 h 1729719"/>
              <a:gd name="connsiteX2" fmla="*/ 4279916 w 4279916"/>
              <a:gd name="connsiteY2" fmla="*/ 815318 h 1729719"/>
              <a:gd name="connsiteX3" fmla="*/ 922421 w 4279916"/>
              <a:gd name="connsiteY3" fmla="*/ 1729719 h 1729719"/>
              <a:gd name="connsiteX4" fmla="*/ 0 w 4279916"/>
              <a:gd name="connsiteY4" fmla="*/ 0 h 172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9916" h="1729719">
                <a:moveTo>
                  <a:pt x="0" y="0"/>
                </a:moveTo>
                <a:lnTo>
                  <a:pt x="4263874" y="0"/>
                </a:lnTo>
                <a:lnTo>
                  <a:pt x="4279916" y="815318"/>
                </a:lnTo>
                <a:lnTo>
                  <a:pt x="922421" y="17297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Практика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«Программа развития ДОУ как инструмент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управления качеством образования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МБ ДОУ №121» </a:t>
            </a:r>
          </a:p>
          <a:p>
            <a:pPr algn="ctr"/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5569E14-D805-418E-80F6-32208E532ECE}"/>
              </a:ext>
            </a:extLst>
          </p:cNvPr>
          <p:cNvSpPr/>
          <p:nvPr/>
        </p:nvSpPr>
        <p:spPr>
          <a:xfrm>
            <a:off x="8978117" y="1107605"/>
            <a:ext cx="3118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Проекты Программы развития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00ED69C-1017-4D1C-A7B2-5DFDBC34A230}"/>
              </a:ext>
            </a:extLst>
          </p:cNvPr>
          <p:cNvSpPr/>
          <p:nvPr/>
        </p:nvSpPr>
        <p:spPr>
          <a:xfrm>
            <a:off x="3893109" y="1044608"/>
            <a:ext cx="421003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  <a:tabLst>
                <a:tab pos="270510" algn="l"/>
              </a:tabLst>
            </a:pP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Достижения МБ ДОУ №121</a:t>
            </a:r>
          </a:p>
          <a:p>
            <a:pPr algn="ctr">
              <a:spcAft>
                <a:spcPts val="0"/>
              </a:spcAft>
              <a:tabLst>
                <a:tab pos="270510" algn="l"/>
              </a:tabLst>
            </a:pP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ДОУ внесено в Федеральный электронный Реестр «Доска почета России» </a:t>
            </a:r>
          </a:p>
          <a:p>
            <a:pPr lvl="0"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ДОУ Внесено в Единый национальный реестр «Ведущие образовательные учреждения РФ»</a:t>
            </a:r>
          </a:p>
          <a:p>
            <a:pPr lvl="0" indent="-285750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Победитель Всероссийской выставки образовательных учреждений «Выставка.РФ» </a:t>
            </a:r>
          </a:p>
          <a:p>
            <a:pPr lvl="0" indent="-285750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Победитель Всероссийского смотра-конкурса на основе многоцелевого комплексного анализа «Гордость отечественного образования».</a:t>
            </a:r>
          </a:p>
          <a:p>
            <a:pPr lvl="0" indent="-285750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Лауреат – победитель Всероссийского смотра-конкурса образовательных организаций «Достижения образования» на основе многокомпонентного анализа».</a:t>
            </a:r>
          </a:p>
          <a:p>
            <a:pPr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Победитель Всероссийского смотра-конкурса «Детский сад года» (2021, 2023)</a:t>
            </a:r>
          </a:p>
          <a:p>
            <a:pPr indent="-285750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Звание лауреата «Учреждение инновационного образования» (2025)</a:t>
            </a:r>
          </a:p>
          <a:p>
            <a:pPr lvl="0" indent="-285750"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q"/>
              <a:tabLst>
                <a:tab pos="174625" algn="l"/>
                <a:tab pos="273050" algn="l"/>
              </a:tabLst>
            </a:pPr>
            <a:r>
              <a:rPr lang="ru-RU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Победитель регионального этапа Всероссийского семейного этнокультурного Фестиваля «Истоки. Семья. Традиции» (2026)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0EBB1F83-E479-49C8-880C-0E75492B6351}"/>
              </a:ext>
            </a:extLst>
          </p:cNvPr>
          <p:cNvGrpSpPr/>
          <p:nvPr/>
        </p:nvGrpSpPr>
        <p:grpSpPr>
          <a:xfrm>
            <a:off x="8198862" y="1388107"/>
            <a:ext cx="3897416" cy="2836540"/>
            <a:chOff x="-28010" y="1240664"/>
            <a:chExt cx="3897416" cy="2836540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F5E246AF-E6AC-4334-BA93-B027370301B4}"/>
                </a:ext>
              </a:extLst>
            </p:cNvPr>
            <p:cNvGrpSpPr/>
            <p:nvPr/>
          </p:nvGrpSpPr>
          <p:grpSpPr>
            <a:xfrm>
              <a:off x="22151" y="1240664"/>
              <a:ext cx="3726260" cy="2836540"/>
              <a:chOff x="1987782" y="1285860"/>
              <a:chExt cx="5584614" cy="4214842"/>
            </a:xfrm>
          </p:grpSpPr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78960D65-4AFB-40F4-A0D9-0AED666F7193}"/>
                  </a:ext>
                </a:extLst>
              </p:cNvPr>
              <p:cNvGrpSpPr/>
              <p:nvPr/>
            </p:nvGrpSpPr>
            <p:grpSpPr>
              <a:xfrm>
                <a:off x="2000232" y="1285860"/>
                <a:ext cx="5572164" cy="4214842"/>
                <a:chOff x="1907705" y="1849492"/>
                <a:chExt cx="5329464" cy="4027780"/>
              </a:xfrm>
            </p:grpSpPr>
            <p:sp>
              <p:nvSpPr>
                <p:cNvPr id="13" name="Freeform 26">
                  <a:extLst>
                    <a:ext uri="{FF2B5EF4-FFF2-40B4-BE49-F238E27FC236}">
                      <a16:creationId xmlns:a16="http://schemas.microsoft.com/office/drawing/2014/main" id="{88F04111-1B9D-4A5D-964D-0892111C22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8530" y="3320465"/>
                  <a:ext cx="3238639" cy="2556807"/>
                </a:xfrm>
                <a:custGeom>
                  <a:avLst/>
                  <a:gdLst>
                    <a:gd name="T0" fmla="*/ 44 w 822"/>
                    <a:gd name="T1" fmla="*/ 327 h 667"/>
                    <a:gd name="T2" fmla="*/ 57 w 822"/>
                    <a:gd name="T3" fmla="*/ 325 h 667"/>
                    <a:gd name="T4" fmla="*/ 70 w 822"/>
                    <a:gd name="T5" fmla="*/ 327 h 667"/>
                    <a:gd name="T6" fmla="*/ 92 w 822"/>
                    <a:gd name="T7" fmla="*/ 340 h 667"/>
                    <a:gd name="T8" fmla="*/ 113 w 822"/>
                    <a:gd name="T9" fmla="*/ 353 h 667"/>
                    <a:gd name="T10" fmla="*/ 124 w 822"/>
                    <a:gd name="T11" fmla="*/ 357 h 667"/>
                    <a:gd name="T12" fmla="*/ 134 w 822"/>
                    <a:gd name="T13" fmla="*/ 353 h 667"/>
                    <a:gd name="T14" fmla="*/ 140 w 822"/>
                    <a:gd name="T15" fmla="*/ 343 h 667"/>
                    <a:gd name="T16" fmla="*/ 414 w 822"/>
                    <a:gd name="T17" fmla="*/ 142 h 667"/>
                    <a:gd name="T18" fmla="*/ 430 w 822"/>
                    <a:gd name="T19" fmla="*/ 134 h 667"/>
                    <a:gd name="T20" fmla="*/ 435 w 822"/>
                    <a:gd name="T21" fmla="*/ 123 h 667"/>
                    <a:gd name="T22" fmla="*/ 429 w 822"/>
                    <a:gd name="T23" fmla="*/ 108 h 667"/>
                    <a:gd name="T24" fmla="*/ 413 w 822"/>
                    <a:gd name="T25" fmla="*/ 84 h 667"/>
                    <a:gd name="T26" fmla="*/ 405 w 822"/>
                    <a:gd name="T27" fmla="*/ 67 h 667"/>
                    <a:gd name="T28" fmla="*/ 403 w 822"/>
                    <a:gd name="T29" fmla="*/ 52 h 667"/>
                    <a:gd name="T30" fmla="*/ 408 w 822"/>
                    <a:gd name="T31" fmla="*/ 34 h 667"/>
                    <a:gd name="T32" fmla="*/ 419 w 822"/>
                    <a:gd name="T33" fmla="*/ 21 h 667"/>
                    <a:gd name="T34" fmla="*/ 435 w 822"/>
                    <a:gd name="T35" fmla="*/ 10 h 667"/>
                    <a:gd name="T36" fmla="*/ 456 w 822"/>
                    <a:gd name="T37" fmla="*/ 3 h 667"/>
                    <a:gd name="T38" fmla="*/ 477 w 822"/>
                    <a:gd name="T39" fmla="*/ 0 h 667"/>
                    <a:gd name="T40" fmla="*/ 499 w 822"/>
                    <a:gd name="T41" fmla="*/ 1 h 667"/>
                    <a:gd name="T42" fmla="*/ 520 w 822"/>
                    <a:gd name="T43" fmla="*/ 6 h 667"/>
                    <a:gd name="T44" fmla="*/ 534 w 822"/>
                    <a:gd name="T45" fmla="*/ 13 h 667"/>
                    <a:gd name="T46" fmla="*/ 548 w 822"/>
                    <a:gd name="T47" fmla="*/ 24 h 667"/>
                    <a:gd name="T48" fmla="*/ 558 w 822"/>
                    <a:gd name="T49" fmla="*/ 37 h 667"/>
                    <a:gd name="T50" fmla="*/ 561 w 822"/>
                    <a:gd name="T51" fmla="*/ 55 h 667"/>
                    <a:gd name="T52" fmla="*/ 558 w 822"/>
                    <a:gd name="T53" fmla="*/ 68 h 667"/>
                    <a:gd name="T54" fmla="*/ 550 w 822"/>
                    <a:gd name="T55" fmla="*/ 83 h 667"/>
                    <a:gd name="T56" fmla="*/ 531 w 822"/>
                    <a:gd name="T57" fmla="*/ 111 h 667"/>
                    <a:gd name="T58" fmla="*/ 527 w 822"/>
                    <a:gd name="T59" fmla="*/ 123 h 667"/>
                    <a:gd name="T60" fmla="*/ 528 w 822"/>
                    <a:gd name="T61" fmla="*/ 130 h 667"/>
                    <a:gd name="T62" fmla="*/ 535 w 822"/>
                    <a:gd name="T63" fmla="*/ 137 h 667"/>
                    <a:gd name="T64" fmla="*/ 548 w 822"/>
                    <a:gd name="T65" fmla="*/ 142 h 667"/>
                    <a:gd name="T66" fmla="*/ 142 w 822"/>
                    <a:gd name="T67" fmla="*/ 667 h 667"/>
                    <a:gd name="T68" fmla="*/ 136 w 822"/>
                    <a:gd name="T69" fmla="*/ 456 h 667"/>
                    <a:gd name="T70" fmla="*/ 129 w 822"/>
                    <a:gd name="T71" fmla="*/ 450 h 667"/>
                    <a:gd name="T72" fmla="*/ 121 w 822"/>
                    <a:gd name="T73" fmla="*/ 450 h 667"/>
                    <a:gd name="T74" fmla="*/ 106 w 822"/>
                    <a:gd name="T75" fmla="*/ 458 h 667"/>
                    <a:gd name="T76" fmla="*/ 75 w 822"/>
                    <a:gd name="T77" fmla="*/ 478 h 667"/>
                    <a:gd name="T78" fmla="*/ 59 w 822"/>
                    <a:gd name="T79" fmla="*/ 484 h 667"/>
                    <a:gd name="T80" fmla="*/ 47 w 822"/>
                    <a:gd name="T81" fmla="*/ 483 h 667"/>
                    <a:gd name="T82" fmla="*/ 34 w 822"/>
                    <a:gd name="T83" fmla="*/ 478 h 667"/>
                    <a:gd name="T84" fmla="*/ 19 w 822"/>
                    <a:gd name="T85" fmla="*/ 463 h 667"/>
                    <a:gd name="T86" fmla="*/ 8 w 822"/>
                    <a:gd name="T87" fmla="*/ 446 h 667"/>
                    <a:gd name="T88" fmla="*/ 2 w 822"/>
                    <a:gd name="T89" fmla="*/ 424 h 667"/>
                    <a:gd name="T90" fmla="*/ 1 w 822"/>
                    <a:gd name="T91" fmla="*/ 392 h 667"/>
                    <a:gd name="T92" fmla="*/ 7 w 822"/>
                    <a:gd name="T93" fmla="*/ 366 h 667"/>
                    <a:gd name="T94" fmla="*/ 18 w 822"/>
                    <a:gd name="T95" fmla="*/ 348 h 667"/>
                    <a:gd name="T96" fmla="*/ 31 w 822"/>
                    <a:gd name="T97" fmla="*/ 334 h 667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822"/>
                    <a:gd name="T148" fmla="*/ 0 h 667"/>
                    <a:gd name="T149" fmla="*/ 822 w 822"/>
                    <a:gd name="T150" fmla="*/ 667 h 667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822" h="667">
                      <a:moveTo>
                        <a:pt x="35" y="332"/>
                      </a:moveTo>
                      <a:lnTo>
                        <a:pt x="39" y="329"/>
                      </a:lnTo>
                      <a:lnTo>
                        <a:pt x="44" y="327"/>
                      </a:lnTo>
                      <a:lnTo>
                        <a:pt x="48" y="326"/>
                      </a:lnTo>
                      <a:lnTo>
                        <a:pt x="53" y="325"/>
                      </a:lnTo>
                      <a:lnTo>
                        <a:pt x="57" y="325"/>
                      </a:lnTo>
                      <a:lnTo>
                        <a:pt x="61" y="325"/>
                      </a:lnTo>
                      <a:lnTo>
                        <a:pt x="66" y="326"/>
                      </a:lnTo>
                      <a:lnTo>
                        <a:pt x="70" y="327"/>
                      </a:lnTo>
                      <a:lnTo>
                        <a:pt x="77" y="331"/>
                      </a:lnTo>
                      <a:lnTo>
                        <a:pt x="85" y="335"/>
                      </a:lnTo>
                      <a:lnTo>
                        <a:pt x="92" y="340"/>
                      </a:lnTo>
                      <a:lnTo>
                        <a:pt x="99" y="345"/>
                      </a:lnTo>
                      <a:lnTo>
                        <a:pt x="107" y="349"/>
                      </a:lnTo>
                      <a:lnTo>
                        <a:pt x="113" y="353"/>
                      </a:lnTo>
                      <a:lnTo>
                        <a:pt x="119" y="356"/>
                      </a:lnTo>
                      <a:lnTo>
                        <a:pt x="121" y="357"/>
                      </a:lnTo>
                      <a:lnTo>
                        <a:pt x="124" y="357"/>
                      </a:lnTo>
                      <a:lnTo>
                        <a:pt x="129" y="356"/>
                      </a:lnTo>
                      <a:lnTo>
                        <a:pt x="132" y="355"/>
                      </a:lnTo>
                      <a:lnTo>
                        <a:pt x="134" y="353"/>
                      </a:lnTo>
                      <a:lnTo>
                        <a:pt x="136" y="350"/>
                      </a:lnTo>
                      <a:lnTo>
                        <a:pt x="138" y="347"/>
                      </a:lnTo>
                      <a:lnTo>
                        <a:pt x="140" y="343"/>
                      </a:lnTo>
                      <a:lnTo>
                        <a:pt x="142" y="338"/>
                      </a:lnTo>
                      <a:lnTo>
                        <a:pt x="142" y="142"/>
                      </a:lnTo>
                      <a:lnTo>
                        <a:pt x="414" y="142"/>
                      </a:lnTo>
                      <a:lnTo>
                        <a:pt x="421" y="139"/>
                      </a:lnTo>
                      <a:lnTo>
                        <a:pt x="426" y="137"/>
                      </a:lnTo>
                      <a:lnTo>
                        <a:pt x="430" y="134"/>
                      </a:lnTo>
                      <a:lnTo>
                        <a:pt x="432" y="130"/>
                      </a:lnTo>
                      <a:lnTo>
                        <a:pt x="434" y="127"/>
                      </a:lnTo>
                      <a:lnTo>
                        <a:pt x="435" y="123"/>
                      </a:lnTo>
                      <a:lnTo>
                        <a:pt x="434" y="120"/>
                      </a:lnTo>
                      <a:lnTo>
                        <a:pt x="433" y="116"/>
                      </a:lnTo>
                      <a:lnTo>
                        <a:pt x="429" y="108"/>
                      </a:lnTo>
                      <a:lnTo>
                        <a:pt x="424" y="100"/>
                      </a:lnTo>
                      <a:lnTo>
                        <a:pt x="418" y="92"/>
                      </a:lnTo>
                      <a:lnTo>
                        <a:pt x="413" y="84"/>
                      </a:lnTo>
                      <a:lnTo>
                        <a:pt x="409" y="77"/>
                      </a:lnTo>
                      <a:lnTo>
                        <a:pt x="406" y="71"/>
                      </a:lnTo>
                      <a:lnTo>
                        <a:pt x="405" y="67"/>
                      </a:lnTo>
                      <a:lnTo>
                        <a:pt x="404" y="64"/>
                      </a:lnTo>
                      <a:lnTo>
                        <a:pt x="403" y="58"/>
                      </a:lnTo>
                      <a:lnTo>
                        <a:pt x="403" y="52"/>
                      </a:lnTo>
                      <a:lnTo>
                        <a:pt x="404" y="46"/>
                      </a:lnTo>
                      <a:lnTo>
                        <a:pt x="406" y="39"/>
                      </a:lnTo>
                      <a:lnTo>
                        <a:pt x="408" y="34"/>
                      </a:lnTo>
                      <a:lnTo>
                        <a:pt x="411" y="29"/>
                      </a:lnTo>
                      <a:lnTo>
                        <a:pt x="415" y="25"/>
                      </a:lnTo>
                      <a:lnTo>
                        <a:pt x="419" y="21"/>
                      </a:lnTo>
                      <a:lnTo>
                        <a:pt x="424" y="17"/>
                      </a:lnTo>
                      <a:lnTo>
                        <a:pt x="430" y="13"/>
                      </a:lnTo>
                      <a:lnTo>
                        <a:pt x="435" y="10"/>
                      </a:lnTo>
                      <a:lnTo>
                        <a:pt x="443" y="7"/>
                      </a:lnTo>
                      <a:lnTo>
                        <a:pt x="449" y="5"/>
                      </a:lnTo>
                      <a:lnTo>
                        <a:pt x="456" y="3"/>
                      </a:lnTo>
                      <a:lnTo>
                        <a:pt x="463" y="1"/>
                      </a:lnTo>
                      <a:lnTo>
                        <a:pt x="470" y="0"/>
                      </a:lnTo>
                      <a:lnTo>
                        <a:pt x="477" y="0"/>
                      </a:lnTo>
                      <a:lnTo>
                        <a:pt x="485" y="0"/>
                      </a:lnTo>
                      <a:lnTo>
                        <a:pt x="492" y="0"/>
                      </a:lnTo>
                      <a:lnTo>
                        <a:pt x="499" y="1"/>
                      </a:lnTo>
                      <a:lnTo>
                        <a:pt x="506" y="2"/>
                      </a:lnTo>
                      <a:lnTo>
                        <a:pt x="513" y="4"/>
                      </a:lnTo>
                      <a:lnTo>
                        <a:pt x="520" y="6"/>
                      </a:lnTo>
                      <a:lnTo>
                        <a:pt x="525" y="8"/>
                      </a:lnTo>
                      <a:lnTo>
                        <a:pt x="528" y="9"/>
                      </a:lnTo>
                      <a:lnTo>
                        <a:pt x="534" y="13"/>
                      </a:lnTo>
                      <a:lnTo>
                        <a:pt x="540" y="17"/>
                      </a:lnTo>
                      <a:lnTo>
                        <a:pt x="545" y="21"/>
                      </a:lnTo>
                      <a:lnTo>
                        <a:pt x="548" y="24"/>
                      </a:lnTo>
                      <a:lnTo>
                        <a:pt x="550" y="26"/>
                      </a:lnTo>
                      <a:lnTo>
                        <a:pt x="555" y="32"/>
                      </a:lnTo>
                      <a:lnTo>
                        <a:pt x="558" y="37"/>
                      </a:lnTo>
                      <a:lnTo>
                        <a:pt x="560" y="42"/>
                      </a:lnTo>
                      <a:lnTo>
                        <a:pt x="561" y="48"/>
                      </a:lnTo>
                      <a:lnTo>
                        <a:pt x="561" y="55"/>
                      </a:lnTo>
                      <a:lnTo>
                        <a:pt x="560" y="61"/>
                      </a:lnTo>
                      <a:lnTo>
                        <a:pt x="559" y="64"/>
                      </a:lnTo>
                      <a:lnTo>
                        <a:pt x="558" y="68"/>
                      </a:lnTo>
                      <a:lnTo>
                        <a:pt x="554" y="75"/>
                      </a:lnTo>
                      <a:lnTo>
                        <a:pt x="552" y="79"/>
                      </a:lnTo>
                      <a:lnTo>
                        <a:pt x="550" y="83"/>
                      </a:lnTo>
                      <a:lnTo>
                        <a:pt x="540" y="96"/>
                      </a:lnTo>
                      <a:lnTo>
                        <a:pt x="534" y="106"/>
                      </a:lnTo>
                      <a:lnTo>
                        <a:pt x="531" y="111"/>
                      </a:lnTo>
                      <a:lnTo>
                        <a:pt x="529" y="115"/>
                      </a:lnTo>
                      <a:lnTo>
                        <a:pt x="527" y="119"/>
                      </a:lnTo>
                      <a:lnTo>
                        <a:pt x="527" y="123"/>
                      </a:lnTo>
                      <a:lnTo>
                        <a:pt x="527" y="127"/>
                      </a:lnTo>
                      <a:lnTo>
                        <a:pt x="527" y="129"/>
                      </a:lnTo>
                      <a:lnTo>
                        <a:pt x="528" y="130"/>
                      </a:lnTo>
                      <a:lnTo>
                        <a:pt x="530" y="132"/>
                      </a:lnTo>
                      <a:lnTo>
                        <a:pt x="531" y="134"/>
                      </a:lnTo>
                      <a:lnTo>
                        <a:pt x="535" y="137"/>
                      </a:lnTo>
                      <a:lnTo>
                        <a:pt x="538" y="138"/>
                      </a:lnTo>
                      <a:lnTo>
                        <a:pt x="541" y="140"/>
                      </a:lnTo>
                      <a:lnTo>
                        <a:pt x="548" y="142"/>
                      </a:lnTo>
                      <a:lnTo>
                        <a:pt x="822" y="142"/>
                      </a:lnTo>
                      <a:lnTo>
                        <a:pt x="822" y="667"/>
                      </a:lnTo>
                      <a:lnTo>
                        <a:pt x="142" y="667"/>
                      </a:lnTo>
                      <a:lnTo>
                        <a:pt x="142" y="470"/>
                      </a:lnTo>
                      <a:lnTo>
                        <a:pt x="138" y="460"/>
                      </a:lnTo>
                      <a:lnTo>
                        <a:pt x="136" y="456"/>
                      </a:lnTo>
                      <a:lnTo>
                        <a:pt x="134" y="454"/>
                      </a:lnTo>
                      <a:lnTo>
                        <a:pt x="132" y="451"/>
                      </a:lnTo>
                      <a:lnTo>
                        <a:pt x="129" y="450"/>
                      </a:lnTo>
                      <a:lnTo>
                        <a:pt x="127" y="449"/>
                      </a:lnTo>
                      <a:lnTo>
                        <a:pt x="124" y="449"/>
                      </a:lnTo>
                      <a:lnTo>
                        <a:pt x="121" y="450"/>
                      </a:lnTo>
                      <a:lnTo>
                        <a:pt x="118" y="451"/>
                      </a:lnTo>
                      <a:lnTo>
                        <a:pt x="112" y="454"/>
                      </a:lnTo>
                      <a:lnTo>
                        <a:pt x="106" y="458"/>
                      </a:lnTo>
                      <a:lnTo>
                        <a:pt x="98" y="463"/>
                      </a:lnTo>
                      <a:lnTo>
                        <a:pt x="83" y="473"/>
                      </a:lnTo>
                      <a:lnTo>
                        <a:pt x="75" y="478"/>
                      </a:lnTo>
                      <a:lnTo>
                        <a:pt x="72" y="480"/>
                      </a:lnTo>
                      <a:lnTo>
                        <a:pt x="68" y="481"/>
                      </a:lnTo>
                      <a:lnTo>
                        <a:pt x="59" y="484"/>
                      </a:lnTo>
                      <a:lnTo>
                        <a:pt x="55" y="484"/>
                      </a:lnTo>
                      <a:lnTo>
                        <a:pt x="51" y="484"/>
                      </a:lnTo>
                      <a:lnTo>
                        <a:pt x="47" y="483"/>
                      </a:lnTo>
                      <a:lnTo>
                        <a:pt x="42" y="482"/>
                      </a:lnTo>
                      <a:lnTo>
                        <a:pt x="38" y="480"/>
                      </a:lnTo>
                      <a:lnTo>
                        <a:pt x="34" y="478"/>
                      </a:lnTo>
                      <a:lnTo>
                        <a:pt x="26" y="471"/>
                      </a:lnTo>
                      <a:lnTo>
                        <a:pt x="22" y="467"/>
                      </a:lnTo>
                      <a:lnTo>
                        <a:pt x="19" y="463"/>
                      </a:lnTo>
                      <a:lnTo>
                        <a:pt x="12" y="455"/>
                      </a:lnTo>
                      <a:lnTo>
                        <a:pt x="10" y="450"/>
                      </a:lnTo>
                      <a:lnTo>
                        <a:pt x="8" y="446"/>
                      </a:lnTo>
                      <a:lnTo>
                        <a:pt x="4" y="435"/>
                      </a:lnTo>
                      <a:lnTo>
                        <a:pt x="3" y="429"/>
                      </a:lnTo>
                      <a:lnTo>
                        <a:pt x="2" y="424"/>
                      </a:lnTo>
                      <a:lnTo>
                        <a:pt x="1" y="414"/>
                      </a:lnTo>
                      <a:lnTo>
                        <a:pt x="0" y="403"/>
                      </a:lnTo>
                      <a:lnTo>
                        <a:pt x="1" y="392"/>
                      </a:lnTo>
                      <a:lnTo>
                        <a:pt x="3" y="382"/>
                      </a:lnTo>
                      <a:lnTo>
                        <a:pt x="6" y="371"/>
                      </a:lnTo>
                      <a:lnTo>
                        <a:pt x="7" y="366"/>
                      </a:lnTo>
                      <a:lnTo>
                        <a:pt x="9" y="361"/>
                      </a:lnTo>
                      <a:lnTo>
                        <a:pt x="14" y="352"/>
                      </a:lnTo>
                      <a:lnTo>
                        <a:pt x="18" y="348"/>
                      </a:lnTo>
                      <a:lnTo>
                        <a:pt x="21" y="344"/>
                      </a:lnTo>
                      <a:lnTo>
                        <a:pt x="27" y="337"/>
                      </a:lnTo>
                      <a:lnTo>
                        <a:pt x="31" y="334"/>
                      </a:lnTo>
                      <a:lnTo>
                        <a:pt x="35" y="332"/>
                      </a:lnTo>
                      <a:close/>
                    </a:path>
                  </a:pathLst>
                </a:custGeom>
                <a:solidFill>
                  <a:srgbClr val="FF5050"/>
                </a:solidFill>
                <a:ln>
                  <a:solidFill>
                    <a:schemeClr val="accent6"/>
                  </a:solidFill>
                  <a:headEnd/>
                  <a:tailEnd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lIns="792000" tIns="612000" rIns="72000" bIns="36000" anchor="ctr" anchorCtr="0"/>
                <a:lstStyle/>
                <a:p>
                  <a:pPr algn="ctr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400" b="1" dirty="0">
                    <a:solidFill>
                      <a:srgbClr val="2A1255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4" name="Freeform 27">
                  <a:extLst>
                    <a:ext uri="{FF2B5EF4-FFF2-40B4-BE49-F238E27FC236}">
                      <a16:creationId xmlns:a16="http://schemas.microsoft.com/office/drawing/2014/main" id="{30F599BB-E85D-4A65-8CE5-20F5D8ED58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7705" y="3320465"/>
                  <a:ext cx="2652824" cy="2539260"/>
                </a:xfrm>
                <a:custGeom>
                  <a:avLst/>
                  <a:gdLst>
                    <a:gd name="T0" fmla="*/ 275 w 674"/>
                    <a:gd name="T1" fmla="*/ 140 h 667"/>
                    <a:gd name="T2" fmla="*/ 285 w 674"/>
                    <a:gd name="T3" fmla="*/ 134 h 667"/>
                    <a:gd name="T4" fmla="*/ 289 w 674"/>
                    <a:gd name="T5" fmla="*/ 126 h 667"/>
                    <a:gd name="T6" fmla="*/ 289 w 674"/>
                    <a:gd name="T7" fmla="*/ 118 h 667"/>
                    <a:gd name="T8" fmla="*/ 277 w 674"/>
                    <a:gd name="T9" fmla="*/ 99 h 667"/>
                    <a:gd name="T10" fmla="*/ 262 w 674"/>
                    <a:gd name="T11" fmla="*/ 73 h 667"/>
                    <a:gd name="T12" fmla="*/ 258 w 674"/>
                    <a:gd name="T13" fmla="*/ 61 h 667"/>
                    <a:gd name="T14" fmla="*/ 259 w 674"/>
                    <a:gd name="T15" fmla="*/ 48 h 667"/>
                    <a:gd name="T16" fmla="*/ 264 w 674"/>
                    <a:gd name="T17" fmla="*/ 33 h 667"/>
                    <a:gd name="T18" fmla="*/ 273 w 674"/>
                    <a:gd name="T19" fmla="*/ 22 h 667"/>
                    <a:gd name="T20" fmla="*/ 294 w 674"/>
                    <a:gd name="T21" fmla="*/ 9 h 667"/>
                    <a:gd name="T22" fmla="*/ 314 w 674"/>
                    <a:gd name="T23" fmla="*/ 2 h 667"/>
                    <a:gd name="T24" fmla="*/ 346 w 674"/>
                    <a:gd name="T25" fmla="*/ 0 h 667"/>
                    <a:gd name="T26" fmla="*/ 377 w 674"/>
                    <a:gd name="T27" fmla="*/ 7 h 667"/>
                    <a:gd name="T28" fmla="*/ 392 w 674"/>
                    <a:gd name="T29" fmla="*/ 14 h 667"/>
                    <a:gd name="T30" fmla="*/ 404 w 674"/>
                    <a:gd name="T31" fmla="*/ 24 h 667"/>
                    <a:gd name="T32" fmla="*/ 413 w 674"/>
                    <a:gd name="T33" fmla="*/ 37 h 667"/>
                    <a:gd name="T34" fmla="*/ 417 w 674"/>
                    <a:gd name="T35" fmla="*/ 51 h 667"/>
                    <a:gd name="T36" fmla="*/ 414 w 674"/>
                    <a:gd name="T37" fmla="*/ 67 h 667"/>
                    <a:gd name="T38" fmla="*/ 395 w 674"/>
                    <a:gd name="T39" fmla="*/ 98 h 667"/>
                    <a:gd name="T40" fmla="*/ 383 w 674"/>
                    <a:gd name="T41" fmla="*/ 118 h 667"/>
                    <a:gd name="T42" fmla="*/ 382 w 674"/>
                    <a:gd name="T43" fmla="*/ 126 h 667"/>
                    <a:gd name="T44" fmla="*/ 386 w 674"/>
                    <a:gd name="T45" fmla="*/ 134 h 667"/>
                    <a:gd name="T46" fmla="*/ 397 w 674"/>
                    <a:gd name="T47" fmla="*/ 140 h 667"/>
                    <a:gd name="T48" fmla="*/ 674 w 674"/>
                    <a:gd name="T49" fmla="*/ 336 h 667"/>
                    <a:gd name="T50" fmla="*/ 668 w 674"/>
                    <a:gd name="T51" fmla="*/ 350 h 667"/>
                    <a:gd name="T52" fmla="*/ 661 w 674"/>
                    <a:gd name="T53" fmla="*/ 356 h 667"/>
                    <a:gd name="T54" fmla="*/ 653 w 674"/>
                    <a:gd name="T55" fmla="*/ 357 h 667"/>
                    <a:gd name="T56" fmla="*/ 639 w 674"/>
                    <a:gd name="T57" fmla="*/ 350 h 667"/>
                    <a:gd name="T58" fmla="*/ 617 w 674"/>
                    <a:gd name="T59" fmla="*/ 335 h 667"/>
                    <a:gd name="T60" fmla="*/ 597 w 674"/>
                    <a:gd name="T61" fmla="*/ 326 h 667"/>
                    <a:gd name="T62" fmla="*/ 585 w 674"/>
                    <a:gd name="T63" fmla="*/ 325 h 667"/>
                    <a:gd name="T64" fmla="*/ 571 w 674"/>
                    <a:gd name="T65" fmla="*/ 329 h 667"/>
                    <a:gd name="T66" fmla="*/ 559 w 674"/>
                    <a:gd name="T67" fmla="*/ 337 h 667"/>
                    <a:gd name="T68" fmla="*/ 546 w 674"/>
                    <a:gd name="T69" fmla="*/ 352 h 667"/>
                    <a:gd name="T70" fmla="*/ 537 w 674"/>
                    <a:gd name="T71" fmla="*/ 371 h 667"/>
                    <a:gd name="T72" fmla="*/ 532 w 674"/>
                    <a:gd name="T73" fmla="*/ 397 h 667"/>
                    <a:gd name="T74" fmla="*/ 533 w 674"/>
                    <a:gd name="T75" fmla="*/ 424 h 667"/>
                    <a:gd name="T76" fmla="*/ 541 w 674"/>
                    <a:gd name="T77" fmla="*/ 450 h 667"/>
                    <a:gd name="T78" fmla="*/ 550 w 674"/>
                    <a:gd name="T79" fmla="*/ 463 h 667"/>
                    <a:gd name="T80" fmla="*/ 561 w 674"/>
                    <a:gd name="T81" fmla="*/ 475 h 667"/>
                    <a:gd name="T82" fmla="*/ 574 w 674"/>
                    <a:gd name="T83" fmla="*/ 482 h 667"/>
                    <a:gd name="T84" fmla="*/ 587 w 674"/>
                    <a:gd name="T85" fmla="*/ 484 h 667"/>
                    <a:gd name="T86" fmla="*/ 603 w 674"/>
                    <a:gd name="T87" fmla="*/ 480 h 667"/>
                    <a:gd name="T88" fmla="*/ 630 w 674"/>
                    <a:gd name="T89" fmla="*/ 462 h 667"/>
                    <a:gd name="T90" fmla="*/ 647 w 674"/>
                    <a:gd name="T91" fmla="*/ 452 h 667"/>
                    <a:gd name="T92" fmla="*/ 656 w 674"/>
                    <a:gd name="T93" fmla="*/ 449 h 667"/>
                    <a:gd name="T94" fmla="*/ 664 w 674"/>
                    <a:gd name="T95" fmla="*/ 452 h 667"/>
                    <a:gd name="T96" fmla="*/ 671 w 674"/>
                    <a:gd name="T97" fmla="*/ 461 h 667"/>
                    <a:gd name="T98" fmla="*/ 674 w 674"/>
                    <a:gd name="T99" fmla="*/ 667 h 667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w 674"/>
                    <a:gd name="T151" fmla="*/ 0 h 667"/>
                    <a:gd name="T152" fmla="*/ 674 w 674"/>
                    <a:gd name="T153" fmla="*/ 667 h 667"/>
                  </a:gdLst>
                  <a:ahLst/>
                  <a:cxnLst>
                    <a:cxn ang="T100">
                      <a:pos x="T0" y="T1"/>
                    </a:cxn>
                    <a:cxn ang="T101">
                      <a:pos x="T2" y="T3"/>
                    </a:cxn>
                    <a:cxn ang="T102">
                      <a:pos x="T4" y="T5"/>
                    </a:cxn>
                    <a:cxn ang="T103">
                      <a:pos x="T6" y="T7"/>
                    </a:cxn>
                    <a:cxn ang="T104">
                      <a:pos x="T8" y="T9"/>
                    </a:cxn>
                    <a:cxn ang="T105">
                      <a:pos x="T10" y="T11"/>
                    </a:cxn>
                    <a:cxn ang="T106">
                      <a:pos x="T12" y="T13"/>
                    </a:cxn>
                    <a:cxn ang="T107">
                      <a:pos x="T14" y="T15"/>
                    </a:cxn>
                    <a:cxn ang="T108">
                      <a:pos x="T16" y="T17"/>
                    </a:cxn>
                    <a:cxn ang="T109">
                      <a:pos x="T18" y="T19"/>
                    </a:cxn>
                    <a:cxn ang="T110">
                      <a:pos x="T20" y="T21"/>
                    </a:cxn>
                    <a:cxn ang="T111">
                      <a:pos x="T22" y="T23"/>
                    </a:cxn>
                    <a:cxn ang="T112">
                      <a:pos x="T24" y="T25"/>
                    </a:cxn>
                    <a:cxn ang="T113">
                      <a:pos x="T26" y="T27"/>
                    </a:cxn>
                    <a:cxn ang="T114">
                      <a:pos x="T28" y="T29"/>
                    </a:cxn>
                    <a:cxn ang="T115">
                      <a:pos x="T30" y="T31"/>
                    </a:cxn>
                    <a:cxn ang="T116">
                      <a:pos x="T32" y="T33"/>
                    </a:cxn>
                    <a:cxn ang="T117">
                      <a:pos x="T34" y="T35"/>
                    </a:cxn>
                    <a:cxn ang="T118">
                      <a:pos x="T36" y="T37"/>
                    </a:cxn>
                    <a:cxn ang="T119">
                      <a:pos x="T38" y="T39"/>
                    </a:cxn>
                    <a:cxn ang="T120">
                      <a:pos x="T40" y="T41"/>
                    </a:cxn>
                    <a:cxn ang="T121">
                      <a:pos x="T42" y="T43"/>
                    </a:cxn>
                    <a:cxn ang="T122">
                      <a:pos x="T44" y="T45"/>
                    </a:cxn>
                    <a:cxn ang="T123">
                      <a:pos x="T46" y="T47"/>
                    </a:cxn>
                    <a:cxn ang="T124">
                      <a:pos x="T48" y="T49"/>
                    </a:cxn>
                    <a:cxn ang="T125">
                      <a:pos x="T50" y="T51"/>
                    </a:cxn>
                    <a:cxn ang="T126">
                      <a:pos x="T52" y="T53"/>
                    </a:cxn>
                    <a:cxn ang="T127">
                      <a:pos x="T54" y="T55"/>
                    </a:cxn>
                    <a:cxn ang="T128">
                      <a:pos x="T56" y="T57"/>
                    </a:cxn>
                    <a:cxn ang="T129">
                      <a:pos x="T58" y="T59"/>
                    </a:cxn>
                    <a:cxn ang="T130">
                      <a:pos x="T60" y="T61"/>
                    </a:cxn>
                    <a:cxn ang="T131">
                      <a:pos x="T62" y="T63"/>
                    </a:cxn>
                    <a:cxn ang="T132">
                      <a:pos x="T64" y="T65"/>
                    </a:cxn>
                    <a:cxn ang="T133">
                      <a:pos x="T66" y="T67"/>
                    </a:cxn>
                    <a:cxn ang="T134">
                      <a:pos x="T68" y="T69"/>
                    </a:cxn>
                    <a:cxn ang="T135">
                      <a:pos x="T70" y="T71"/>
                    </a:cxn>
                    <a:cxn ang="T136">
                      <a:pos x="T72" y="T73"/>
                    </a:cxn>
                    <a:cxn ang="T137">
                      <a:pos x="T74" y="T75"/>
                    </a:cxn>
                    <a:cxn ang="T138">
                      <a:pos x="T76" y="T77"/>
                    </a:cxn>
                    <a:cxn ang="T139">
                      <a:pos x="T78" y="T79"/>
                    </a:cxn>
                    <a:cxn ang="T140">
                      <a:pos x="T80" y="T81"/>
                    </a:cxn>
                    <a:cxn ang="T141">
                      <a:pos x="T82" y="T83"/>
                    </a:cxn>
                    <a:cxn ang="T142">
                      <a:pos x="T84" y="T85"/>
                    </a:cxn>
                    <a:cxn ang="T143">
                      <a:pos x="T86" y="T87"/>
                    </a:cxn>
                    <a:cxn ang="T144">
                      <a:pos x="T88" y="T89"/>
                    </a:cxn>
                    <a:cxn ang="T145">
                      <a:pos x="T90" y="T91"/>
                    </a:cxn>
                    <a:cxn ang="T146">
                      <a:pos x="T92" y="T93"/>
                    </a:cxn>
                    <a:cxn ang="T147">
                      <a:pos x="T94" y="T95"/>
                    </a:cxn>
                    <a:cxn ang="T148">
                      <a:pos x="T96" y="T97"/>
                    </a:cxn>
                    <a:cxn ang="T149">
                      <a:pos x="T98" y="T99"/>
                    </a:cxn>
                  </a:cxnLst>
                  <a:rect l="T150" t="T151" r="T152" b="T153"/>
                  <a:pathLst>
                    <a:path w="674" h="667">
                      <a:moveTo>
                        <a:pt x="0" y="142"/>
                      </a:moveTo>
                      <a:lnTo>
                        <a:pt x="270" y="142"/>
                      </a:lnTo>
                      <a:lnTo>
                        <a:pt x="275" y="140"/>
                      </a:lnTo>
                      <a:lnTo>
                        <a:pt x="279" y="138"/>
                      </a:lnTo>
                      <a:lnTo>
                        <a:pt x="283" y="136"/>
                      </a:lnTo>
                      <a:lnTo>
                        <a:pt x="285" y="134"/>
                      </a:lnTo>
                      <a:lnTo>
                        <a:pt x="287" y="131"/>
                      </a:lnTo>
                      <a:lnTo>
                        <a:pt x="289" y="129"/>
                      </a:lnTo>
                      <a:lnTo>
                        <a:pt x="289" y="126"/>
                      </a:lnTo>
                      <a:lnTo>
                        <a:pt x="290" y="124"/>
                      </a:lnTo>
                      <a:lnTo>
                        <a:pt x="289" y="121"/>
                      </a:lnTo>
                      <a:lnTo>
                        <a:pt x="289" y="118"/>
                      </a:lnTo>
                      <a:lnTo>
                        <a:pt x="286" y="113"/>
                      </a:lnTo>
                      <a:lnTo>
                        <a:pt x="282" y="105"/>
                      </a:lnTo>
                      <a:lnTo>
                        <a:pt x="277" y="99"/>
                      </a:lnTo>
                      <a:lnTo>
                        <a:pt x="268" y="85"/>
                      </a:lnTo>
                      <a:lnTo>
                        <a:pt x="263" y="77"/>
                      </a:lnTo>
                      <a:lnTo>
                        <a:pt x="262" y="73"/>
                      </a:lnTo>
                      <a:lnTo>
                        <a:pt x="260" y="69"/>
                      </a:lnTo>
                      <a:lnTo>
                        <a:pt x="259" y="65"/>
                      </a:lnTo>
                      <a:lnTo>
                        <a:pt x="258" y="61"/>
                      </a:lnTo>
                      <a:lnTo>
                        <a:pt x="258" y="57"/>
                      </a:lnTo>
                      <a:lnTo>
                        <a:pt x="258" y="52"/>
                      </a:lnTo>
                      <a:lnTo>
                        <a:pt x="259" y="48"/>
                      </a:lnTo>
                      <a:lnTo>
                        <a:pt x="260" y="43"/>
                      </a:lnTo>
                      <a:lnTo>
                        <a:pt x="262" y="38"/>
                      </a:lnTo>
                      <a:lnTo>
                        <a:pt x="264" y="33"/>
                      </a:lnTo>
                      <a:lnTo>
                        <a:pt x="267" y="29"/>
                      </a:lnTo>
                      <a:lnTo>
                        <a:pt x="270" y="26"/>
                      </a:lnTo>
                      <a:lnTo>
                        <a:pt x="273" y="22"/>
                      </a:lnTo>
                      <a:lnTo>
                        <a:pt x="277" y="19"/>
                      </a:lnTo>
                      <a:lnTo>
                        <a:pt x="285" y="14"/>
                      </a:lnTo>
                      <a:lnTo>
                        <a:pt x="294" y="9"/>
                      </a:lnTo>
                      <a:lnTo>
                        <a:pt x="299" y="7"/>
                      </a:lnTo>
                      <a:lnTo>
                        <a:pt x="304" y="5"/>
                      </a:lnTo>
                      <a:lnTo>
                        <a:pt x="314" y="2"/>
                      </a:lnTo>
                      <a:lnTo>
                        <a:pt x="325" y="1"/>
                      </a:lnTo>
                      <a:lnTo>
                        <a:pt x="335" y="0"/>
                      </a:lnTo>
                      <a:lnTo>
                        <a:pt x="346" y="0"/>
                      </a:lnTo>
                      <a:lnTo>
                        <a:pt x="357" y="1"/>
                      </a:lnTo>
                      <a:lnTo>
                        <a:pt x="367" y="4"/>
                      </a:lnTo>
                      <a:lnTo>
                        <a:pt x="377" y="7"/>
                      </a:lnTo>
                      <a:lnTo>
                        <a:pt x="383" y="9"/>
                      </a:lnTo>
                      <a:lnTo>
                        <a:pt x="388" y="12"/>
                      </a:lnTo>
                      <a:lnTo>
                        <a:pt x="392" y="14"/>
                      </a:lnTo>
                      <a:lnTo>
                        <a:pt x="396" y="17"/>
                      </a:lnTo>
                      <a:lnTo>
                        <a:pt x="400" y="21"/>
                      </a:lnTo>
                      <a:lnTo>
                        <a:pt x="404" y="24"/>
                      </a:lnTo>
                      <a:lnTo>
                        <a:pt x="407" y="28"/>
                      </a:lnTo>
                      <a:lnTo>
                        <a:pt x="410" y="32"/>
                      </a:lnTo>
                      <a:lnTo>
                        <a:pt x="413" y="37"/>
                      </a:lnTo>
                      <a:lnTo>
                        <a:pt x="415" y="41"/>
                      </a:lnTo>
                      <a:lnTo>
                        <a:pt x="416" y="46"/>
                      </a:lnTo>
                      <a:lnTo>
                        <a:pt x="417" y="51"/>
                      </a:lnTo>
                      <a:lnTo>
                        <a:pt x="417" y="55"/>
                      </a:lnTo>
                      <a:lnTo>
                        <a:pt x="416" y="59"/>
                      </a:lnTo>
                      <a:lnTo>
                        <a:pt x="414" y="67"/>
                      </a:lnTo>
                      <a:lnTo>
                        <a:pt x="410" y="75"/>
                      </a:lnTo>
                      <a:lnTo>
                        <a:pt x="406" y="83"/>
                      </a:lnTo>
                      <a:lnTo>
                        <a:pt x="395" y="98"/>
                      </a:lnTo>
                      <a:lnTo>
                        <a:pt x="390" y="104"/>
                      </a:lnTo>
                      <a:lnTo>
                        <a:pt x="386" y="112"/>
                      </a:lnTo>
                      <a:lnTo>
                        <a:pt x="383" y="118"/>
                      </a:lnTo>
                      <a:lnTo>
                        <a:pt x="382" y="121"/>
                      </a:lnTo>
                      <a:lnTo>
                        <a:pt x="382" y="124"/>
                      </a:lnTo>
                      <a:lnTo>
                        <a:pt x="382" y="126"/>
                      </a:lnTo>
                      <a:lnTo>
                        <a:pt x="383" y="129"/>
                      </a:lnTo>
                      <a:lnTo>
                        <a:pt x="384" y="132"/>
                      </a:lnTo>
                      <a:lnTo>
                        <a:pt x="386" y="134"/>
                      </a:lnTo>
                      <a:lnTo>
                        <a:pt x="389" y="136"/>
                      </a:lnTo>
                      <a:lnTo>
                        <a:pt x="393" y="138"/>
                      </a:lnTo>
                      <a:lnTo>
                        <a:pt x="397" y="140"/>
                      </a:lnTo>
                      <a:lnTo>
                        <a:pt x="403" y="142"/>
                      </a:lnTo>
                      <a:lnTo>
                        <a:pt x="674" y="142"/>
                      </a:lnTo>
                      <a:lnTo>
                        <a:pt x="674" y="336"/>
                      </a:lnTo>
                      <a:lnTo>
                        <a:pt x="672" y="342"/>
                      </a:lnTo>
                      <a:lnTo>
                        <a:pt x="670" y="346"/>
                      </a:lnTo>
                      <a:lnTo>
                        <a:pt x="668" y="350"/>
                      </a:lnTo>
                      <a:lnTo>
                        <a:pt x="666" y="352"/>
                      </a:lnTo>
                      <a:lnTo>
                        <a:pt x="664" y="355"/>
                      </a:lnTo>
                      <a:lnTo>
                        <a:pt x="661" y="356"/>
                      </a:lnTo>
                      <a:lnTo>
                        <a:pt x="659" y="357"/>
                      </a:lnTo>
                      <a:lnTo>
                        <a:pt x="656" y="357"/>
                      </a:lnTo>
                      <a:lnTo>
                        <a:pt x="653" y="357"/>
                      </a:lnTo>
                      <a:lnTo>
                        <a:pt x="651" y="356"/>
                      </a:lnTo>
                      <a:lnTo>
                        <a:pt x="645" y="353"/>
                      </a:lnTo>
                      <a:lnTo>
                        <a:pt x="639" y="350"/>
                      </a:lnTo>
                      <a:lnTo>
                        <a:pt x="631" y="345"/>
                      </a:lnTo>
                      <a:lnTo>
                        <a:pt x="624" y="340"/>
                      </a:lnTo>
                      <a:lnTo>
                        <a:pt x="617" y="335"/>
                      </a:lnTo>
                      <a:lnTo>
                        <a:pt x="609" y="331"/>
                      </a:lnTo>
                      <a:lnTo>
                        <a:pt x="601" y="328"/>
                      </a:lnTo>
                      <a:lnTo>
                        <a:pt x="597" y="326"/>
                      </a:lnTo>
                      <a:lnTo>
                        <a:pt x="593" y="325"/>
                      </a:lnTo>
                      <a:lnTo>
                        <a:pt x="589" y="325"/>
                      </a:lnTo>
                      <a:lnTo>
                        <a:pt x="585" y="325"/>
                      </a:lnTo>
                      <a:lnTo>
                        <a:pt x="580" y="326"/>
                      </a:lnTo>
                      <a:lnTo>
                        <a:pt x="576" y="327"/>
                      </a:lnTo>
                      <a:lnTo>
                        <a:pt x="571" y="329"/>
                      </a:lnTo>
                      <a:lnTo>
                        <a:pt x="566" y="332"/>
                      </a:lnTo>
                      <a:lnTo>
                        <a:pt x="562" y="334"/>
                      </a:lnTo>
                      <a:lnTo>
                        <a:pt x="559" y="337"/>
                      </a:lnTo>
                      <a:lnTo>
                        <a:pt x="555" y="341"/>
                      </a:lnTo>
                      <a:lnTo>
                        <a:pt x="552" y="344"/>
                      </a:lnTo>
                      <a:lnTo>
                        <a:pt x="546" y="352"/>
                      </a:lnTo>
                      <a:lnTo>
                        <a:pt x="541" y="361"/>
                      </a:lnTo>
                      <a:lnTo>
                        <a:pt x="539" y="366"/>
                      </a:lnTo>
                      <a:lnTo>
                        <a:pt x="537" y="371"/>
                      </a:lnTo>
                      <a:lnTo>
                        <a:pt x="534" y="382"/>
                      </a:lnTo>
                      <a:lnTo>
                        <a:pt x="533" y="392"/>
                      </a:lnTo>
                      <a:lnTo>
                        <a:pt x="532" y="397"/>
                      </a:lnTo>
                      <a:lnTo>
                        <a:pt x="532" y="403"/>
                      </a:lnTo>
                      <a:lnTo>
                        <a:pt x="532" y="414"/>
                      </a:lnTo>
                      <a:lnTo>
                        <a:pt x="533" y="424"/>
                      </a:lnTo>
                      <a:lnTo>
                        <a:pt x="536" y="435"/>
                      </a:lnTo>
                      <a:lnTo>
                        <a:pt x="539" y="446"/>
                      </a:lnTo>
                      <a:lnTo>
                        <a:pt x="541" y="450"/>
                      </a:lnTo>
                      <a:lnTo>
                        <a:pt x="544" y="455"/>
                      </a:lnTo>
                      <a:lnTo>
                        <a:pt x="546" y="459"/>
                      </a:lnTo>
                      <a:lnTo>
                        <a:pt x="550" y="463"/>
                      </a:lnTo>
                      <a:lnTo>
                        <a:pt x="554" y="467"/>
                      </a:lnTo>
                      <a:lnTo>
                        <a:pt x="557" y="471"/>
                      </a:lnTo>
                      <a:lnTo>
                        <a:pt x="561" y="475"/>
                      </a:lnTo>
                      <a:lnTo>
                        <a:pt x="565" y="478"/>
                      </a:lnTo>
                      <a:lnTo>
                        <a:pt x="570" y="480"/>
                      </a:lnTo>
                      <a:lnTo>
                        <a:pt x="574" y="482"/>
                      </a:lnTo>
                      <a:lnTo>
                        <a:pt x="578" y="483"/>
                      </a:lnTo>
                      <a:lnTo>
                        <a:pt x="583" y="484"/>
                      </a:lnTo>
                      <a:lnTo>
                        <a:pt x="587" y="484"/>
                      </a:lnTo>
                      <a:lnTo>
                        <a:pt x="591" y="484"/>
                      </a:lnTo>
                      <a:lnTo>
                        <a:pt x="599" y="481"/>
                      </a:lnTo>
                      <a:lnTo>
                        <a:pt x="603" y="480"/>
                      </a:lnTo>
                      <a:lnTo>
                        <a:pt x="607" y="477"/>
                      </a:lnTo>
                      <a:lnTo>
                        <a:pt x="615" y="473"/>
                      </a:lnTo>
                      <a:lnTo>
                        <a:pt x="630" y="462"/>
                      </a:lnTo>
                      <a:lnTo>
                        <a:pt x="638" y="457"/>
                      </a:lnTo>
                      <a:lnTo>
                        <a:pt x="644" y="453"/>
                      </a:lnTo>
                      <a:lnTo>
                        <a:pt x="647" y="452"/>
                      </a:lnTo>
                      <a:lnTo>
                        <a:pt x="650" y="450"/>
                      </a:lnTo>
                      <a:lnTo>
                        <a:pt x="653" y="450"/>
                      </a:lnTo>
                      <a:lnTo>
                        <a:pt x="656" y="449"/>
                      </a:lnTo>
                      <a:lnTo>
                        <a:pt x="659" y="450"/>
                      </a:lnTo>
                      <a:lnTo>
                        <a:pt x="661" y="450"/>
                      </a:lnTo>
                      <a:lnTo>
                        <a:pt x="664" y="452"/>
                      </a:lnTo>
                      <a:lnTo>
                        <a:pt x="666" y="454"/>
                      </a:lnTo>
                      <a:lnTo>
                        <a:pt x="668" y="457"/>
                      </a:lnTo>
                      <a:lnTo>
                        <a:pt x="671" y="461"/>
                      </a:lnTo>
                      <a:lnTo>
                        <a:pt x="673" y="465"/>
                      </a:lnTo>
                      <a:lnTo>
                        <a:pt x="674" y="471"/>
                      </a:lnTo>
                      <a:lnTo>
                        <a:pt x="674" y="667"/>
                      </a:lnTo>
                      <a:lnTo>
                        <a:pt x="0" y="667"/>
                      </a:lnTo>
                      <a:lnTo>
                        <a:pt x="0" y="142"/>
                      </a:lnTo>
                      <a:close/>
                    </a:path>
                  </a:pathLst>
                </a:custGeom>
                <a:solidFill>
                  <a:srgbClr val="00B0F0"/>
                </a:solidFill>
                <a:ln>
                  <a:solidFill>
                    <a:srgbClr val="00B0F0"/>
                  </a:solidFill>
                  <a:headEnd/>
                  <a:tailEnd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lIns="288000" tIns="612000" rIns="72000" bIns="36000" anchor="t" anchorCtr="0"/>
                <a:lstStyle/>
                <a:p>
                  <a:pPr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400" b="1" dirty="0">
                    <a:solidFill>
                      <a:schemeClr val="bg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Freeform 28">
                  <a:extLst>
                    <a:ext uri="{FF2B5EF4-FFF2-40B4-BE49-F238E27FC236}">
                      <a16:creationId xmlns:a16="http://schemas.microsoft.com/office/drawing/2014/main" id="{244C08EA-820C-4206-89B5-848E88AADE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7705" y="1849492"/>
                  <a:ext cx="2652824" cy="2013890"/>
                </a:xfrm>
                <a:custGeom>
                  <a:avLst/>
                  <a:gdLst>
                    <a:gd name="T0" fmla="*/ 674 w 674"/>
                    <a:gd name="T1" fmla="*/ 196 h 525"/>
                    <a:gd name="T2" fmla="*/ 668 w 674"/>
                    <a:gd name="T3" fmla="*/ 208 h 525"/>
                    <a:gd name="T4" fmla="*/ 661 w 674"/>
                    <a:gd name="T5" fmla="*/ 214 h 525"/>
                    <a:gd name="T6" fmla="*/ 653 w 674"/>
                    <a:gd name="T7" fmla="*/ 215 h 525"/>
                    <a:gd name="T8" fmla="*/ 639 w 674"/>
                    <a:gd name="T9" fmla="*/ 207 h 525"/>
                    <a:gd name="T10" fmla="*/ 609 w 674"/>
                    <a:gd name="T11" fmla="*/ 189 h 525"/>
                    <a:gd name="T12" fmla="*/ 598 w 674"/>
                    <a:gd name="T13" fmla="*/ 184 h 525"/>
                    <a:gd name="T14" fmla="*/ 585 w 674"/>
                    <a:gd name="T15" fmla="*/ 183 h 525"/>
                    <a:gd name="T16" fmla="*/ 571 w 674"/>
                    <a:gd name="T17" fmla="*/ 187 h 525"/>
                    <a:gd name="T18" fmla="*/ 559 w 674"/>
                    <a:gd name="T19" fmla="*/ 195 h 525"/>
                    <a:gd name="T20" fmla="*/ 546 w 674"/>
                    <a:gd name="T21" fmla="*/ 210 h 525"/>
                    <a:gd name="T22" fmla="*/ 538 w 674"/>
                    <a:gd name="T23" fmla="*/ 229 h 525"/>
                    <a:gd name="T24" fmla="*/ 532 w 674"/>
                    <a:gd name="T25" fmla="*/ 255 h 525"/>
                    <a:gd name="T26" fmla="*/ 534 w 674"/>
                    <a:gd name="T27" fmla="*/ 282 h 525"/>
                    <a:gd name="T28" fmla="*/ 542 w 674"/>
                    <a:gd name="T29" fmla="*/ 308 h 525"/>
                    <a:gd name="T30" fmla="*/ 551 w 674"/>
                    <a:gd name="T31" fmla="*/ 321 h 525"/>
                    <a:gd name="T32" fmla="*/ 562 w 674"/>
                    <a:gd name="T33" fmla="*/ 332 h 525"/>
                    <a:gd name="T34" fmla="*/ 574 w 674"/>
                    <a:gd name="T35" fmla="*/ 340 h 525"/>
                    <a:gd name="T36" fmla="*/ 587 w 674"/>
                    <a:gd name="T37" fmla="*/ 342 h 525"/>
                    <a:gd name="T38" fmla="*/ 607 w 674"/>
                    <a:gd name="T39" fmla="*/ 336 h 525"/>
                    <a:gd name="T40" fmla="*/ 630 w 674"/>
                    <a:gd name="T41" fmla="*/ 320 h 525"/>
                    <a:gd name="T42" fmla="*/ 650 w 674"/>
                    <a:gd name="T43" fmla="*/ 309 h 525"/>
                    <a:gd name="T44" fmla="*/ 661 w 674"/>
                    <a:gd name="T45" fmla="*/ 308 h 525"/>
                    <a:gd name="T46" fmla="*/ 668 w 674"/>
                    <a:gd name="T47" fmla="*/ 314 h 525"/>
                    <a:gd name="T48" fmla="*/ 674 w 674"/>
                    <a:gd name="T49" fmla="*/ 328 h 525"/>
                    <a:gd name="T50" fmla="*/ 393 w 674"/>
                    <a:gd name="T51" fmla="*/ 521 h 525"/>
                    <a:gd name="T52" fmla="*/ 384 w 674"/>
                    <a:gd name="T53" fmla="*/ 515 h 525"/>
                    <a:gd name="T54" fmla="*/ 382 w 674"/>
                    <a:gd name="T55" fmla="*/ 507 h 525"/>
                    <a:gd name="T56" fmla="*/ 386 w 674"/>
                    <a:gd name="T57" fmla="*/ 495 h 525"/>
                    <a:gd name="T58" fmla="*/ 400 w 674"/>
                    <a:gd name="T59" fmla="*/ 473 h 525"/>
                    <a:gd name="T60" fmla="*/ 414 w 674"/>
                    <a:gd name="T61" fmla="*/ 450 h 525"/>
                    <a:gd name="T62" fmla="*/ 417 w 674"/>
                    <a:gd name="T63" fmla="*/ 433 h 525"/>
                    <a:gd name="T64" fmla="*/ 413 w 674"/>
                    <a:gd name="T65" fmla="*/ 419 h 525"/>
                    <a:gd name="T66" fmla="*/ 400 w 674"/>
                    <a:gd name="T67" fmla="*/ 404 h 525"/>
                    <a:gd name="T68" fmla="*/ 383 w 674"/>
                    <a:gd name="T69" fmla="*/ 392 h 525"/>
                    <a:gd name="T70" fmla="*/ 362 w 674"/>
                    <a:gd name="T71" fmla="*/ 385 h 525"/>
                    <a:gd name="T72" fmla="*/ 335 w 674"/>
                    <a:gd name="T73" fmla="*/ 383 h 525"/>
                    <a:gd name="T74" fmla="*/ 304 w 674"/>
                    <a:gd name="T75" fmla="*/ 388 h 525"/>
                    <a:gd name="T76" fmla="*/ 285 w 674"/>
                    <a:gd name="T77" fmla="*/ 396 h 525"/>
                    <a:gd name="T78" fmla="*/ 270 w 674"/>
                    <a:gd name="T79" fmla="*/ 409 h 525"/>
                    <a:gd name="T80" fmla="*/ 262 w 674"/>
                    <a:gd name="T81" fmla="*/ 421 h 525"/>
                    <a:gd name="T82" fmla="*/ 258 w 674"/>
                    <a:gd name="T83" fmla="*/ 435 h 525"/>
                    <a:gd name="T84" fmla="*/ 259 w 674"/>
                    <a:gd name="T85" fmla="*/ 448 h 525"/>
                    <a:gd name="T86" fmla="*/ 268 w 674"/>
                    <a:gd name="T87" fmla="*/ 467 h 525"/>
                    <a:gd name="T88" fmla="*/ 282 w 674"/>
                    <a:gd name="T89" fmla="*/ 488 h 525"/>
                    <a:gd name="T90" fmla="*/ 289 w 674"/>
                    <a:gd name="T91" fmla="*/ 504 h 525"/>
                    <a:gd name="T92" fmla="*/ 288 w 674"/>
                    <a:gd name="T93" fmla="*/ 512 h 525"/>
                    <a:gd name="T94" fmla="*/ 282 w 674"/>
                    <a:gd name="T95" fmla="*/ 519 h 525"/>
                    <a:gd name="T96" fmla="*/ 269 w 674"/>
                    <a:gd name="T97" fmla="*/ 525 h 52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674"/>
                    <a:gd name="T148" fmla="*/ 0 h 525"/>
                    <a:gd name="T149" fmla="*/ 674 w 674"/>
                    <a:gd name="T150" fmla="*/ 525 h 52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674" h="525">
                      <a:moveTo>
                        <a:pt x="0" y="0"/>
                      </a:moveTo>
                      <a:lnTo>
                        <a:pt x="674" y="0"/>
                      </a:lnTo>
                      <a:lnTo>
                        <a:pt x="674" y="196"/>
                      </a:lnTo>
                      <a:lnTo>
                        <a:pt x="672" y="201"/>
                      </a:lnTo>
                      <a:lnTo>
                        <a:pt x="670" y="205"/>
                      </a:lnTo>
                      <a:lnTo>
                        <a:pt x="668" y="208"/>
                      </a:lnTo>
                      <a:lnTo>
                        <a:pt x="666" y="211"/>
                      </a:lnTo>
                      <a:lnTo>
                        <a:pt x="664" y="213"/>
                      </a:lnTo>
                      <a:lnTo>
                        <a:pt x="661" y="214"/>
                      </a:lnTo>
                      <a:lnTo>
                        <a:pt x="659" y="215"/>
                      </a:lnTo>
                      <a:lnTo>
                        <a:pt x="656" y="215"/>
                      </a:lnTo>
                      <a:lnTo>
                        <a:pt x="653" y="215"/>
                      </a:lnTo>
                      <a:lnTo>
                        <a:pt x="651" y="214"/>
                      </a:lnTo>
                      <a:lnTo>
                        <a:pt x="645" y="211"/>
                      </a:lnTo>
                      <a:lnTo>
                        <a:pt x="639" y="207"/>
                      </a:lnTo>
                      <a:lnTo>
                        <a:pt x="631" y="203"/>
                      </a:lnTo>
                      <a:lnTo>
                        <a:pt x="617" y="193"/>
                      </a:lnTo>
                      <a:lnTo>
                        <a:pt x="609" y="189"/>
                      </a:lnTo>
                      <a:lnTo>
                        <a:pt x="606" y="187"/>
                      </a:lnTo>
                      <a:lnTo>
                        <a:pt x="602" y="185"/>
                      </a:lnTo>
                      <a:lnTo>
                        <a:pt x="598" y="184"/>
                      </a:lnTo>
                      <a:lnTo>
                        <a:pt x="593" y="183"/>
                      </a:lnTo>
                      <a:lnTo>
                        <a:pt x="589" y="183"/>
                      </a:lnTo>
                      <a:lnTo>
                        <a:pt x="585" y="183"/>
                      </a:lnTo>
                      <a:lnTo>
                        <a:pt x="580" y="184"/>
                      </a:lnTo>
                      <a:lnTo>
                        <a:pt x="576" y="185"/>
                      </a:lnTo>
                      <a:lnTo>
                        <a:pt x="571" y="187"/>
                      </a:lnTo>
                      <a:lnTo>
                        <a:pt x="567" y="190"/>
                      </a:lnTo>
                      <a:lnTo>
                        <a:pt x="563" y="192"/>
                      </a:lnTo>
                      <a:lnTo>
                        <a:pt x="559" y="195"/>
                      </a:lnTo>
                      <a:lnTo>
                        <a:pt x="556" y="199"/>
                      </a:lnTo>
                      <a:lnTo>
                        <a:pt x="553" y="202"/>
                      </a:lnTo>
                      <a:lnTo>
                        <a:pt x="546" y="210"/>
                      </a:lnTo>
                      <a:lnTo>
                        <a:pt x="541" y="219"/>
                      </a:lnTo>
                      <a:lnTo>
                        <a:pt x="539" y="224"/>
                      </a:lnTo>
                      <a:lnTo>
                        <a:pt x="538" y="229"/>
                      </a:lnTo>
                      <a:lnTo>
                        <a:pt x="535" y="240"/>
                      </a:lnTo>
                      <a:lnTo>
                        <a:pt x="533" y="250"/>
                      </a:lnTo>
                      <a:lnTo>
                        <a:pt x="532" y="255"/>
                      </a:lnTo>
                      <a:lnTo>
                        <a:pt x="532" y="261"/>
                      </a:lnTo>
                      <a:lnTo>
                        <a:pt x="532" y="272"/>
                      </a:lnTo>
                      <a:lnTo>
                        <a:pt x="534" y="282"/>
                      </a:lnTo>
                      <a:lnTo>
                        <a:pt x="536" y="293"/>
                      </a:lnTo>
                      <a:lnTo>
                        <a:pt x="540" y="304"/>
                      </a:lnTo>
                      <a:lnTo>
                        <a:pt x="542" y="308"/>
                      </a:lnTo>
                      <a:lnTo>
                        <a:pt x="544" y="313"/>
                      </a:lnTo>
                      <a:lnTo>
                        <a:pt x="547" y="317"/>
                      </a:lnTo>
                      <a:lnTo>
                        <a:pt x="551" y="321"/>
                      </a:lnTo>
                      <a:lnTo>
                        <a:pt x="554" y="325"/>
                      </a:lnTo>
                      <a:lnTo>
                        <a:pt x="558" y="329"/>
                      </a:lnTo>
                      <a:lnTo>
                        <a:pt x="562" y="332"/>
                      </a:lnTo>
                      <a:lnTo>
                        <a:pt x="566" y="336"/>
                      </a:lnTo>
                      <a:lnTo>
                        <a:pt x="570" y="338"/>
                      </a:lnTo>
                      <a:lnTo>
                        <a:pt x="574" y="340"/>
                      </a:lnTo>
                      <a:lnTo>
                        <a:pt x="579" y="341"/>
                      </a:lnTo>
                      <a:lnTo>
                        <a:pt x="583" y="342"/>
                      </a:lnTo>
                      <a:lnTo>
                        <a:pt x="587" y="342"/>
                      </a:lnTo>
                      <a:lnTo>
                        <a:pt x="591" y="342"/>
                      </a:lnTo>
                      <a:lnTo>
                        <a:pt x="600" y="339"/>
                      </a:lnTo>
                      <a:lnTo>
                        <a:pt x="607" y="336"/>
                      </a:lnTo>
                      <a:lnTo>
                        <a:pt x="615" y="331"/>
                      </a:lnTo>
                      <a:lnTo>
                        <a:pt x="623" y="326"/>
                      </a:lnTo>
                      <a:lnTo>
                        <a:pt x="630" y="320"/>
                      </a:lnTo>
                      <a:lnTo>
                        <a:pt x="638" y="316"/>
                      </a:lnTo>
                      <a:lnTo>
                        <a:pt x="644" y="311"/>
                      </a:lnTo>
                      <a:lnTo>
                        <a:pt x="650" y="309"/>
                      </a:lnTo>
                      <a:lnTo>
                        <a:pt x="653" y="308"/>
                      </a:lnTo>
                      <a:lnTo>
                        <a:pt x="656" y="307"/>
                      </a:lnTo>
                      <a:lnTo>
                        <a:pt x="661" y="308"/>
                      </a:lnTo>
                      <a:lnTo>
                        <a:pt x="664" y="309"/>
                      </a:lnTo>
                      <a:lnTo>
                        <a:pt x="666" y="312"/>
                      </a:lnTo>
                      <a:lnTo>
                        <a:pt x="668" y="314"/>
                      </a:lnTo>
                      <a:lnTo>
                        <a:pt x="670" y="318"/>
                      </a:lnTo>
                      <a:lnTo>
                        <a:pt x="672" y="322"/>
                      </a:lnTo>
                      <a:lnTo>
                        <a:pt x="674" y="328"/>
                      </a:lnTo>
                      <a:lnTo>
                        <a:pt x="674" y="525"/>
                      </a:lnTo>
                      <a:lnTo>
                        <a:pt x="403" y="525"/>
                      </a:lnTo>
                      <a:lnTo>
                        <a:pt x="393" y="521"/>
                      </a:lnTo>
                      <a:lnTo>
                        <a:pt x="390" y="519"/>
                      </a:lnTo>
                      <a:lnTo>
                        <a:pt x="387" y="517"/>
                      </a:lnTo>
                      <a:lnTo>
                        <a:pt x="384" y="515"/>
                      </a:lnTo>
                      <a:lnTo>
                        <a:pt x="383" y="512"/>
                      </a:lnTo>
                      <a:lnTo>
                        <a:pt x="382" y="509"/>
                      </a:lnTo>
                      <a:lnTo>
                        <a:pt x="382" y="507"/>
                      </a:lnTo>
                      <a:lnTo>
                        <a:pt x="382" y="504"/>
                      </a:lnTo>
                      <a:lnTo>
                        <a:pt x="383" y="501"/>
                      </a:lnTo>
                      <a:lnTo>
                        <a:pt x="386" y="495"/>
                      </a:lnTo>
                      <a:lnTo>
                        <a:pt x="390" y="487"/>
                      </a:lnTo>
                      <a:lnTo>
                        <a:pt x="395" y="481"/>
                      </a:lnTo>
                      <a:lnTo>
                        <a:pt x="400" y="473"/>
                      </a:lnTo>
                      <a:lnTo>
                        <a:pt x="405" y="466"/>
                      </a:lnTo>
                      <a:lnTo>
                        <a:pt x="410" y="458"/>
                      </a:lnTo>
                      <a:lnTo>
                        <a:pt x="414" y="450"/>
                      </a:lnTo>
                      <a:lnTo>
                        <a:pt x="416" y="442"/>
                      </a:lnTo>
                      <a:lnTo>
                        <a:pt x="417" y="438"/>
                      </a:lnTo>
                      <a:lnTo>
                        <a:pt x="417" y="433"/>
                      </a:lnTo>
                      <a:lnTo>
                        <a:pt x="416" y="429"/>
                      </a:lnTo>
                      <a:lnTo>
                        <a:pt x="415" y="424"/>
                      </a:lnTo>
                      <a:lnTo>
                        <a:pt x="413" y="419"/>
                      </a:lnTo>
                      <a:lnTo>
                        <a:pt x="410" y="415"/>
                      </a:lnTo>
                      <a:lnTo>
                        <a:pt x="404" y="407"/>
                      </a:lnTo>
                      <a:lnTo>
                        <a:pt x="400" y="404"/>
                      </a:lnTo>
                      <a:lnTo>
                        <a:pt x="396" y="400"/>
                      </a:lnTo>
                      <a:lnTo>
                        <a:pt x="388" y="395"/>
                      </a:lnTo>
                      <a:lnTo>
                        <a:pt x="383" y="392"/>
                      </a:lnTo>
                      <a:lnTo>
                        <a:pt x="377" y="390"/>
                      </a:lnTo>
                      <a:lnTo>
                        <a:pt x="367" y="387"/>
                      </a:lnTo>
                      <a:lnTo>
                        <a:pt x="362" y="385"/>
                      </a:lnTo>
                      <a:lnTo>
                        <a:pt x="357" y="384"/>
                      </a:lnTo>
                      <a:lnTo>
                        <a:pt x="346" y="383"/>
                      </a:lnTo>
                      <a:lnTo>
                        <a:pt x="335" y="383"/>
                      </a:lnTo>
                      <a:lnTo>
                        <a:pt x="325" y="383"/>
                      </a:lnTo>
                      <a:lnTo>
                        <a:pt x="314" y="385"/>
                      </a:lnTo>
                      <a:lnTo>
                        <a:pt x="304" y="388"/>
                      </a:lnTo>
                      <a:lnTo>
                        <a:pt x="299" y="390"/>
                      </a:lnTo>
                      <a:lnTo>
                        <a:pt x="294" y="392"/>
                      </a:lnTo>
                      <a:lnTo>
                        <a:pt x="285" y="396"/>
                      </a:lnTo>
                      <a:lnTo>
                        <a:pt x="281" y="399"/>
                      </a:lnTo>
                      <a:lnTo>
                        <a:pt x="277" y="402"/>
                      </a:lnTo>
                      <a:lnTo>
                        <a:pt x="270" y="409"/>
                      </a:lnTo>
                      <a:lnTo>
                        <a:pt x="267" y="412"/>
                      </a:lnTo>
                      <a:lnTo>
                        <a:pt x="264" y="416"/>
                      </a:lnTo>
                      <a:lnTo>
                        <a:pt x="262" y="421"/>
                      </a:lnTo>
                      <a:lnTo>
                        <a:pt x="260" y="425"/>
                      </a:lnTo>
                      <a:lnTo>
                        <a:pt x="259" y="431"/>
                      </a:lnTo>
                      <a:lnTo>
                        <a:pt x="258" y="435"/>
                      </a:lnTo>
                      <a:lnTo>
                        <a:pt x="258" y="440"/>
                      </a:lnTo>
                      <a:lnTo>
                        <a:pt x="258" y="444"/>
                      </a:lnTo>
                      <a:lnTo>
                        <a:pt x="259" y="448"/>
                      </a:lnTo>
                      <a:lnTo>
                        <a:pt x="260" y="452"/>
                      </a:lnTo>
                      <a:lnTo>
                        <a:pt x="263" y="460"/>
                      </a:lnTo>
                      <a:lnTo>
                        <a:pt x="268" y="467"/>
                      </a:lnTo>
                      <a:lnTo>
                        <a:pt x="273" y="475"/>
                      </a:lnTo>
                      <a:lnTo>
                        <a:pt x="277" y="482"/>
                      </a:lnTo>
                      <a:lnTo>
                        <a:pt x="282" y="488"/>
                      </a:lnTo>
                      <a:lnTo>
                        <a:pt x="286" y="495"/>
                      </a:lnTo>
                      <a:lnTo>
                        <a:pt x="288" y="501"/>
                      </a:lnTo>
                      <a:lnTo>
                        <a:pt x="289" y="504"/>
                      </a:lnTo>
                      <a:lnTo>
                        <a:pt x="289" y="507"/>
                      </a:lnTo>
                      <a:lnTo>
                        <a:pt x="289" y="509"/>
                      </a:lnTo>
                      <a:lnTo>
                        <a:pt x="288" y="512"/>
                      </a:lnTo>
                      <a:lnTo>
                        <a:pt x="287" y="514"/>
                      </a:lnTo>
                      <a:lnTo>
                        <a:pt x="285" y="517"/>
                      </a:lnTo>
                      <a:lnTo>
                        <a:pt x="282" y="519"/>
                      </a:lnTo>
                      <a:lnTo>
                        <a:pt x="279" y="521"/>
                      </a:lnTo>
                      <a:lnTo>
                        <a:pt x="274" y="523"/>
                      </a:lnTo>
                      <a:lnTo>
                        <a:pt x="269" y="525"/>
                      </a:lnTo>
                      <a:lnTo>
                        <a:pt x="0" y="52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CC66"/>
                </a:solidFill>
                <a:ln>
                  <a:solidFill>
                    <a:schemeClr val="accent6"/>
                  </a:solidFill>
                  <a:headEnd/>
                  <a:tailEnd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lIns="288000" tIns="36000" rIns="72000" bIns="36000" anchor="ctr" anchorCtr="0"/>
                <a:lstStyle/>
                <a:p>
                  <a:pPr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400" b="1" dirty="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6" name="Freeform 29">
                  <a:extLst>
                    <a:ext uri="{FF2B5EF4-FFF2-40B4-BE49-F238E27FC236}">
                      <a16:creationId xmlns:a16="http://schemas.microsoft.com/office/drawing/2014/main" id="{C46182BE-1E41-44E5-A0A6-6EFE2CBFE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8530" y="1860332"/>
                  <a:ext cx="3238639" cy="2013890"/>
                </a:xfrm>
                <a:custGeom>
                  <a:avLst/>
                  <a:gdLst>
                    <a:gd name="T0" fmla="*/ 542 w 822"/>
                    <a:gd name="T1" fmla="*/ 522 h 525"/>
                    <a:gd name="T2" fmla="*/ 530 w 822"/>
                    <a:gd name="T3" fmla="*/ 515 h 525"/>
                    <a:gd name="T4" fmla="*/ 527 w 822"/>
                    <a:gd name="T5" fmla="*/ 506 h 525"/>
                    <a:gd name="T6" fmla="*/ 534 w 822"/>
                    <a:gd name="T7" fmla="*/ 489 h 525"/>
                    <a:gd name="T8" fmla="*/ 555 w 822"/>
                    <a:gd name="T9" fmla="*/ 458 h 525"/>
                    <a:gd name="T10" fmla="*/ 561 w 822"/>
                    <a:gd name="T11" fmla="*/ 442 h 525"/>
                    <a:gd name="T12" fmla="*/ 560 w 822"/>
                    <a:gd name="T13" fmla="*/ 425 h 525"/>
                    <a:gd name="T14" fmla="*/ 556 w 822"/>
                    <a:gd name="T15" fmla="*/ 416 h 525"/>
                    <a:gd name="T16" fmla="*/ 548 w 822"/>
                    <a:gd name="T17" fmla="*/ 405 h 525"/>
                    <a:gd name="T18" fmla="*/ 531 w 822"/>
                    <a:gd name="T19" fmla="*/ 393 h 525"/>
                    <a:gd name="T20" fmla="*/ 515 w 822"/>
                    <a:gd name="T21" fmla="*/ 387 h 525"/>
                    <a:gd name="T22" fmla="*/ 492 w 822"/>
                    <a:gd name="T23" fmla="*/ 383 h 525"/>
                    <a:gd name="T24" fmla="*/ 457 w 822"/>
                    <a:gd name="T25" fmla="*/ 385 h 525"/>
                    <a:gd name="T26" fmla="*/ 434 w 822"/>
                    <a:gd name="T27" fmla="*/ 393 h 525"/>
                    <a:gd name="T28" fmla="*/ 420 w 822"/>
                    <a:gd name="T29" fmla="*/ 403 h 525"/>
                    <a:gd name="T30" fmla="*/ 409 w 822"/>
                    <a:gd name="T31" fmla="*/ 416 h 525"/>
                    <a:gd name="T32" fmla="*/ 403 w 822"/>
                    <a:gd name="T33" fmla="*/ 431 h 525"/>
                    <a:gd name="T34" fmla="*/ 403 w 822"/>
                    <a:gd name="T35" fmla="*/ 444 h 525"/>
                    <a:gd name="T36" fmla="*/ 408 w 822"/>
                    <a:gd name="T37" fmla="*/ 460 h 525"/>
                    <a:gd name="T38" fmla="*/ 422 w 822"/>
                    <a:gd name="T39" fmla="*/ 482 h 525"/>
                    <a:gd name="T40" fmla="*/ 433 w 822"/>
                    <a:gd name="T41" fmla="*/ 501 h 525"/>
                    <a:gd name="T42" fmla="*/ 434 w 822"/>
                    <a:gd name="T43" fmla="*/ 509 h 525"/>
                    <a:gd name="T44" fmla="*/ 430 w 822"/>
                    <a:gd name="T45" fmla="*/ 517 h 525"/>
                    <a:gd name="T46" fmla="*/ 419 w 822"/>
                    <a:gd name="T47" fmla="*/ 523 h 525"/>
                    <a:gd name="T48" fmla="*/ 142 w 822"/>
                    <a:gd name="T49" fmla="*/ 327 h 525"/>
                    <a:gd name="T50" fmla="*/ 132 w 822"/>
                    <a:gd name="T51" fmla="*/ 309 h 525"/>
                    <a:gd name="T52" fmla="*/ 124 w 822"/>
                    <a:gd name="T53" fmla="*/ 307 h 525"/>
                    <a:gd name="T54" fmla="*/ 112 w 822"/>
                    <a:gd name="T55" fmla="*/ 312 h 525"/>
                    <a:gd name="T56" fmla="*/ 83 w 822"/>
                    <a:gd name="T57" fmla="*/ 331 h 525"/>
                    <a:gd name="T58" fmla="*/ 72 w 822"/>
                    <a:gd name="T59" fmla="*/ 338 h 525"/>
                    <a:gd name="T60" fmla="*/ 55 w 822"/>
                    <a:gd name="T61" fmla="*/ 342 h 525"/>
                    <a:gd name="T62" fmla="*/ 43 w 822"/>
                    <a:gd name="T63" fmla="*/ 340 h 525"/>
                    <a:gd name="T64" fmla="*/ 26 w 822"/>
                    <a:gd name="T65" fmla="*/ 329 h 525"/>
                    <a:gd name="T66" fmla="*/ 12 w 822"/>
                    <a:gd name="T67" fmla="*/ 313 h 525"/>
                    <a:gd name="T68" fmla="*/ 4 w 822"/>
                    <a:gd name="T69" fmla="*/ 293 h 525"/>
                    <a:gd name="T70" fmla="*/ 1 w 822"/>
                    <a:gd name="T71" fmla="*/ 272 h 525"/>
                    <a:gd name="T72" fmla="*/ 3 w 822"/>
                    <a:gd name="T73" fmla="*/ 240 h 525"/>
                    <a:gd name="T74" fmla="*/ 10 w 822"/>
                    <a:gd name="T75" fmla="*/ 219 h 525"/>
                    <a:gd name="T76" fmla="*/ 21 w 822"/>
                    <a:gd name="T77" fmla="*/ 202 h 525"/>
                    <a:gd name="T78" fmla="*/ 35 w 822"/>
                    <a:gd name="T79" fmla="*/ 190 h 525"/>
                    <a:gd name="T80" fmla="*/ 49 w 822"/>
                    <a:gd name="T81" fmla="*/ 184 h 525"/>
                    <a:gd name="T82" fmla="*/ 61 w 822"/>
                    <a:gd name="T83" fmla="*/ 183 h 525"/>
                    <a:gd name="T84" fmla="*/ 78 w 822"/>
                    <a:gd name="T85" fmla="*/ 189 h 525"/>
                    <a:gd name="T86" fmla="*/ 99 w 822"/>
                    <a:gd name="T87" fmla="*/ 203 h 525"/>
                    <a:gd name="T88" fmla="*/ 119 w 822"/>
                    <a:gd name="T89" fmla="*/ 214 h 525"/>
                    <a:gd name="T90" fmla="*/ 127 w 822"/>
                    <a:gd name="T91" fmla="*/ 215 h 525"/>
                    <a:gd name="T92" fmla="*/ 134 w 822"/>
                    <a:gd name="T93" fmla="*/ 211 h 525"/>
                    <a:gd name="T94" fmla="*/ 142 w 822"/>
                    <a:gd name="T95" fmla="*/ 196 h 525"/>
                    <a:gd name="T96" fmla="*/ 822 w 822"/>
                    <a:gd name="T97" fmla="*/ 525 h 525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822"/>
                    <a:gd name="T148" fmla="*/ 0 h 525"/>
                    <a:gd name="T149" fmla="*/ 822 w 822"/>
                    <a:gd name="T150" fmla="*/ 525 h 525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822" h="525">
                      <a:moveTo>
                        <a:pt x="822" y="525"/>
                      </a:moveTo>
                      <a:lnTo>
                        <a:pt x="549" y="525"/>
                      </a:lnTo>
                      <a:lnTo>
                        <a:pt x="542" y="522"/>
                      </a:lnTo>
                      <a:lnTo>
                        <a:pt x="536" y="520"/>
                      </a:lnTo>
                      <a:lnTo>
                        <a:pt x="532" y="516"/>
                      </a:lnTo>
                      <a:lnTo>
                        <a:pt x="530" y="515"/>
                      </a:lnTo>
                      <a:lnTo>
                        <a:pt x="529" y="513"/>
                      </a:lnTo>
                      <a:lnTo>
                        <a:pt x="528" y="510"/>
                      </a:lnTo>
                      <a:lnTo>
                        <a:pt x="527" y="506"/>
                      </a:lnTo>
                      <a:lnTo>
                        <a:pt x="528" y="502"/>
                      </a:lnTo>
                      <a:lnTo>
                        <a:pt x="529" y="498"/>
                      </a:lnTo>
                      <a:lnTo>
                        <a:pt x="534" y="489"/>
                      </a:lnTo>
                      <a:lnTo>
                        <a:pt x="540" y="479"/>
                      </a:lnTo>
                      <a:lnTo>
                        <a:pt x="550" y="466"/>
                      </a:lnTo>
                      <a:lnTo>
                        <a:pt x="555" y="458"/>
                      </a:lnTo>
                      <a:lnTo>
                        <a:pt x="558" y="451"/>
                      </a:lnTo>
                      <a:lnTo>
                        <a:pt x="560" y="445"/>
                      </a:lnTo>
                      <a:lnTo>
                        <a:pt x="561" y="442"/>
                      </a:lnTo>
                      <a:lnTo>
                        <a:pt x="561" y="438"/>
                      </a:lnTo>
                      <a:lnTo>
                        <a:pt x="561" y="432"/>
                      </a:lnTo>
                      <a:lnTo>
                        <a:pt x="560" y="425"/>
                      </a:lnTo>
                      <a:lnTo>
                        <a:pt x="559" y="422"/>
                      </a:lnTo>
                      <a:lnTo>
                        <a:pt x="558" y="420"/>
                      </a:lnTo>
                      <a:lnTo>
                        <a:pt x="556" y="416"/>
                      </a:lnTo>
                      <a:lnTo>
                        <a:pt x="554" y="412"/>
                      </a:lnTo>
                      <a:lnTo>
                        <a:pt x="551" y="408"/>
                      </a:lnTo>
                      <a:lnTo>
                        <a:pt x="548" y="405"/>
                      </a:lnTo>
                      <a:lnTo>
                        <a:pt x="544" y="402"/>
                      </a:lnTo>
                      <a:lnTo>
                        <a:pt x="536" y="396"/>
                      </a:lnTo>
                      <a:lnTo>
                        <a:pt x="531" y="393"/>
                      </a:lnTo>
                      <a:lnTo>
                        <a:pt x="527" y="391"/>
                      </a:lnTo>
                      <a:lnTo>
                        <a:pt x="520" y="389"/>
                      </a:lnTo>
                      <a:lnTo>
                        <a:pt x="515" y="387"/>
                      </a:lnTo>
                      <a:lnTo>
                        <a:pt x="504" y="384"/>
                      </a:lnTo>
                      <a:lnTo>
                        <a:pt x="498" y="383"/>
                      </a:lnTo>
                      <a:lnTo>
                        <a:pt x="492" y="383"/>
                      </a:lnTo>
                      <a:lnTo>
                        <a:pt x="480" y="382"/>
                      </a:lnTo>
                      <a:lnTo>
                        <a:pt x="468" y="383"/>
                      </a:lnTo>
                      <a:lnTo>
                        <a:pt x="457" y="385"/>
                      </a:lnTo>
                      <a:lnTo>
                        <a:pt x="445" y="388"/>
                      </a:lnTo>
                      <a:lnTo>
                        <a:pt x="439" y="391"/>
                      </a:lnTo>
                      <a:lnTo>
                        <a:pt x="434" y="393"/>
                      </a:lnTo>
                      <a:lnTo>
                        <a:pt x="429" y="396"/>
                      </a:lnTo>
                      <a:lnTo>
                        <a:pt x="424" y="399"/>
                      </a:lnTo>
                      <a:lnTo>
                        <a:pt x="420" y="403"/>
                      </a:lnTo>
                      <a:lnTo>
                        <a:pt x="416" y="407"/>
                      </a:lnTo>
                      <a:lnTo>
                        <a:pt x="412" y="411"/>
                      </a:lnTo>
                      <a:lnTo>
                        <a:pt x="409" y="416"/>
                      </a:lnTo>
                      <a:lnTo>
                        <a:pt x="406" y="420"/>
                      </a:lnTo>
                      <a:lnTo>
                        <a:pt x="404" y="425"/>
                      </a:lnTo>
                      <a:lnTo>
                        <a:pt x="403" y="431"/>
                      </a:lnTo>
                      <a:lnTo>
                        <a:pt x="402" y="435"/>
                      </a:lnTo>
                      <a:lnTo>
                        <a:pt x="402" y="439"/>
                      </a:lnTo>
                      <a:lnTo>
                        <a:pt x="403" y="444"/>
                      </a:lnTo>
                      <a:lnTo>
                        <a:pt x="404" y="448"/>
                      </a:lnTo>
                      <a:lnTo>
                        <a:pt x="405" y="452"/>
                      </a:lnTo>
                      <a:lnTo>
                        <a:pt x="408" y="460"/>
                      </a:lnTo>
                      <a:lnTo>
                        <a:pt x="412" y="468"/>
                      </a:lnTo>
                      <a:lnTo>
                        <a:pt x="417" y="475"/>
                      </a:lnTo>
                      <a:lnTo>
                        <a:pt x="422" y="482"/>
                      </a:lnTo>
                      <a:lnTo>
                        <a:pt x="427" y="488"/>
                      </a:lnTo>
                      <a:lnTo>
                        <a:pt x="431" y="495"/>
                      </a:lnTo>
                      <a:lnTo>
                        <a:pt x="433" y="501"/>
                      </a:lnTo>
                      <a:lnTo>
                        <a:pt x="434" y="504"/>
                      </a:lnTo>
                      <a:lnTo>
                        <a:pt x="434" y="507"/>
                      </a:lnTo>
                      <a:lnTo>
                        <a:pt x="434" y="509"/>
                      </a:lnTo>
                      <a:lnTo>
                        <a:pt x="433" y="512"/>
                      </a:lnTo>
                      <a:lnTo>
                        <a:pt x="432" y="514"/>
                      </a:lnTo>
                      <a:lnTo>
                        <a:pt x="430" y="517"/>
                      </a:lnTo>
                      <a:lnTo>
                        <a:pt x="427" y="519"/>
                      </a:lnTo>
                      <a:lnTo>
                        <a:pt x="423" y="521"/>
                      </a:lnTo>
                      <a:lnTo>
                        <a:pt x="419" y="523"/>
                      </a:lnTo>
                      <a:lnTo>
                        <a:pt x="413" y="525"/>
                      </a:lnTo>
                      <a:lnTo>
                        <a:pt x="142" y="525"/>
                      </a:lnTo>
                      <a:lnTo>
                        <a:pt x="142" y="327"/>
                      </a:lnTo>
                      <a:lnTo>
                        <a:pt x="138" y="317"/>
                      </a:lnTo>
                      <a:lnTo>
                        <a:pt x="134" y="311"/>
                      </a:lnTo>
                      <a:lnTo>
                        <a:pt x="132" y="309"/>
                      </a:lnTo>
                      <a:lnTo>
                        <a:pt x="129" y="308"/>
                      </a:lnTo>
                      <a:lnTo>
                        <a:pt x="127" y="307"/>
                      </a:lnTo>
                      <a:lnTo>
                        <a:pt x="124" y="307"/>
                      </a:lnTo>
                      <a:lnTo>
                        <a:pt x="121" y="308"/>
                      </a:lnTo>
                      <a:lnTo>
                        <a:pt x="118" y="309"/>
                      </a:lnTo>
                      <a:lnTo>
                        <a:pt x="112" y="312"/>
                      </a:lnTo>
                      <a:lnTo>
                        <a:pt x="106" y="316"/>
                      </a:lnTo>
                      <a:lnTo>
                        <a:pt x="98" y="321"/>
                      </a:lnTo>
                      <a:lnTo>
                        <a:pt x="83" y="331"/>
                      </a:lnTo>
                      <a:lnTo>
                        <a:pt x="79" y="333"/>
                      </a:lnTo>
                      <a:lnTo>
                        <a:pt x="76" y="336"/>
                      </a:lnTo>
                      <a:lnTo>
                        <a:pt x="72" y="338"/>
                      </a:lnTo>
                      <a:lnTo>
                        <a:pt x="68" y="339"/>
                      </a:lnTo>
                      <a:lnTo>
                        <a:pt x="59" y="342"/>
                      </a:lnTo>
                      <a:lnTo>
                        <a:pt x="55" y="342"/>
                      </a:lnTo>
                      <a:lnTo>
                        <a:pt x="51" y="342"/>
                      </a:lnTo>
                      <a:lnTo>
                        <a:pt x="47" y="341"/>
                      </a:lnTo>
                      <a:lnTo>
                        <a:pt x="43" y="340"/>
                      </a:lnTo>
                      <a:lnTo>
                        <a:pt x="38" y="338"/>
                      </a:lnTo>
                      <a:lnTo>
                        <a:pt x="34" y="336"/>
                      </a:lnTo>
                      <a:lnTo>
                        <a:pt x="26" y="329"/>
                      </a:lnTo>
                      <a:lnTo>
                        <a:pt x="22" y="325"/>
                      </a:lnTo>
                      <a:lnTo>
                        <a:pt x="19" y="321"/>
                      </a:lnTo>
                      <a:lnTo>
                        <a:pt x="12" y="313"/>
                      </a:lnTo>
                      <a:lnTo>
                        <a:pt x="10" y="308"/>
                      </a:lnTo>
                      <a:lnTo>
                        <a:pt x="8" y="304"/>
                      </a:lnTo>
                      <a:lnTo>
                        <a:pt x="4" y="293"/>
                      </a:lnTo>
                      <a:lnTo>
                        <a:pt x="3" y="287"/>
                      </a:lnTo>
                      <a:lnTo>
                        <a:pt x="2" y="282"/>
                      </a:lnTo>
                      <a:lnTo>
                        <a:pt x="1" y="272"/>
                      </a:lnTo>
                      <a:lnTo>
                        <a:pt x="0" y="261"/>
                      </a:lnTo>
                      <a:lnTo>
                        <a:pt x="1" y="250"/>
                      </a:lnTo>
                      <a:lnTo>
                        <a:pt x="3" y="240"/>
                      </a:lnTo>
                      <a:lnTo>
                        <a:pt x="6" y="229"/>
                      </a:lnTo>
                      <a:lnTo>
                        <a:pt x="8" y="224"/>
                      </a:lnTo>
                      <a:lnTo>
                        <a:pt x="10" y="219"/>
                      </a:lnTo>
                      <a:lnTo>
                        <a:pt x="14" y="210"/>
                      </a:lnTo>
                      <a:lnTo>
                        <a:pt x="18" y="206"/>
                      </a:lnTo>
                      <a:lnTo>
                        <a:pt x="21" y="202"/>
                      </a:lnTo>
                      <a:lnTo>
                        <a:pt x="27" y="195"/>
                      </a:lnTo>
                      <a:lnTo>
                        <a:pt x="31" y="192"/>
                      </a:lnTo>
                      <a:lnTo>
                        <a:pt x="35" y="190"/>
                      </a:lnTo>
                      <a:lnTo>
                        <a:pt x="40" y="187"/>
                      </a:lnTo>
                      <a:lnTo>
                        <a:pt x="44" y="185"/>
                      </a:lnTo>
                      <a:lnTo>
                        <a:pt x="49" y="184"/>
                      </a:lnTo>
                      <a:lnTo>
                        <a:pt x="53" y="183"/>
                      </a:lnTo>
                      <a:lnTo>
                        <a:pt x="57" y="183"/>
                      </a:lnTo>
                      <a:lnTo>
                        <a:pt x="61" y="183"/>
                      </a:lnTo>
                      <a:lnTo>
                        <a:pt x="66" y="184"/>
                      </a:lnTo>
                      <a:lnTo>
                        <a:pt x="70" y="185"/>
                      </a:lnTo>
                      <a:lnTo>
                        <a:pt x="78" y="189"/>
                      </a:lnTo>
                      <a:lnTo>
                        <a:pt x="85" y="193"/>
                      </a:lnTo>
                      <a:lnTo>
                        <a:pt x="92" y="198"/>
                      </a:lnTo>
                      <a:lnTo>
                        <a:pt x="99" y="203"/>
                      </a:lnTo>
                      <a:lnTo>
                        <a:pt x="107" y="207"/>
                      </a:lnTo>
                      <a:lnTo>
                        <a:pt x="113" y="211"/>
                      </a:lnTo>
                      <a:lnTo>
                        <a:pt x="119" y="214"/>
                      </a:lnTo>
                      <a:lnTo>
                        <a:pt x="121" y="215"/>
                      </a:lnTo>
                      <a:lnTo>
                        <a:pt x="124" y="215"/>
                      </a:lnTo>
                      <a:lnTo>
                        <a:pt x="127" y="215"/>
                      </a:lnTo>
                      <a:lnTo>
                        <a:pt x="129" y="214"/>
                      </a:lnTo>
                      <a:lnTo>
                        <a:pt x="132" y="213"/>
                      </a:lnTo>
                      <a:lnTo>
                        <a:pt x="134" y="211"/>
                      </a:lnTo>
                      <a:lnTo>
                        <a:pt x="138" y="205"/>
                      </a:lnTo>
                      <a:lnTo>
                        <a:pt x="140" y="201"/>
                      </a:lnTo>
                      <a:lnTo>
                        <a:pt x="142" y="196"/>
                      </a:lnTo>
                      <a:lnTo>
                        <a:pt x="142" y="0"/>
                      </a:lnTo>
                      <a:lnTo>
                        <a:pt x="822" y="0"/>
                      </a:lnTo>
                      <a:lnTo>
                        <a:pt x="822" y="525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>
                  <a:solidFill>
                    <a:schemeClr val="accent6"/>
                  </a:solidFill>
                  <a:headEnd/>
                  <a:tailEnd/>
                </a:ln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lIns="792000" tIns="36000" rIns="72000" bIns="36000" anchor="t" anchorCtr="0"/>
                <a:lstStyle/>
                <a:p>
                  <a:pPr marL="0" lvl="2" algn="ctr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 sz="1400" b="1" dirty="0">
                    <a:solidFill>
                      <a:schemeClr val="tx1"/>
                    </a:solidFill>
                    <a:latin typeface="Times New Roman" pitchFamily="18" charset="0"/>
                    <a:ea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12" name="Прямоугольник 11">
                <a:extLst>
                  <a:ext uri="{FF2B5EF4-FFF2-40B4-BE49-F238E27FC236}">
                    <a16:creationId xmlns:a16="http://schemas.microsoft.com/office/drawing/2014/main" id="{04D2E4D7-8116-424B-9500-29AA3E4C6BFF}"/>
                  </a:ext>
                </a:extLst>
              </p:cNvPr>
              <p:cNvSpPr/>
              <p:nvPr/>
            </p:nvSpPr>
            <p:spPr>
              <a:xfrm>
                <a:off x="1987782" y="1953100"/>
                <a:ext cx="2786081" cy="1001549"/>
              </a:xfrm>
              <a:prstGeom prst="rect">
                <a:avLst/>
              </a:prstGeom>
            </p:spPr>
            <p:txBody>
              <a:bodyPr wrap="square" anchor="ctr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ru-RU" sz="1400" b="1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ru-RU" sz="1400" b="1" dirty="0">
                  <a:solidFill>
                    <a:schemeClr val="accent6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ru-RU" sz="1400" b="1" dirty="0">
                  <a:solidFill>
                    <a:schemeClr val="accent6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D12927F8-1ED1-43FC-B008-83E08A97D80C}"/>
                </a:ext>
              </a:extLst>
            </p:cNvPr>
            <p:cNvSpPr/>
            <p:nvPr/>
          </p:nvSpPr>
          <p:spPr>
            <a:xfrm>
              <a:off x="1715831" y="3030790"/>
              <a:ext cx="2153575" cy="6740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Проект</a:t>
              </a: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«Ответственное родительство»</a:t>
              </a:r>
              <a:endParaRPr lang="ru-RU" sz="1400" b="1" dirty="0">
                <a:solidFill>
                  <a:srgbClr val="2A1255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8FA2F473-0AC8-4DBA-8B39-4F9033B71700}"/>
                </a:ext>
              </a:extLst>
            </p:cNvPr>
            <p:cNvSpPr/>
            <p:nvPr/>
          </p:nvSpPr>
          <p:spPr>
            <a:xfrm>
              <a:off x="1775984" y="1629643"/>
              <a:ext cx="2033268" cy="6740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lvl="2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Проект </a:t>
              </a:r>
            </a:p>
            <a:p>
              <a:pPr marL="0" lvl="2"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«Юный гражданин России»</a:t>
              </a:r>
              <a:endParaRPr lang="ru-RU" sz="1400" b="1" dirty="0">
                <a:solidFill>
                  <a:srgbClr val="2A1255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3A05B951-C69A-4985-ACC4-CAA028A0C8C2}"/>
                </a:ext>
              </a:extLst>
            </p:cNvPr>
            <p:cNvSpPr/>
            <p:nvPr/>
          </p:nvSpPr>
          <p:spPr>
            <a:xfrm>
              <a:off x="20374" y="3014759"/>
              <a:ext cx="1850669" cy="480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Проект </a:t>
              </a: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«Педагог будущего» </a:t>
              </a:r>
              <a:endParaRPr lang="ru-RU" sz="1400" b="1" dirty="0">
                <a:solidFill>
                  <a:srgbClr val="2A1255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5111D13A-677D-42F2-A63E-A7ABDC5B625D}"/>
                </a:ext>
              </a:extLst>
            </p:cNvPr>
            <p:cNvSpPr/>
            <p:nvPr/>
          </p:nvSpPr>
          <p:spPr>
            <a:xfrm>
              <a:off x="-28010" y="1477630"/>
              <a:ext cx="197242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Проект </a:t>
              </a:r>
            </a:p>
            <a:p>
              <a:pPr algn="ctr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ru-RU" sz="1400" b="1" dirty="0">
                  <a:solidFill>
                    <a:srgbClr val="2A1255"/>
                  </a:solidFill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«Детский сад – территория развития»</a:t>
              </a:r>
              <a:endParaRPr lang="ru-RU" sz="1400" b="1" dirty="0">
                <a:solidFill>
                  <a:srgbClr val="2A1255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0DE246E-7256-41A7-8E79-AB218D6E37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1961"/>
          <a:stretch/>
        </p:blipFill>
        <p:spPr>
          <a:xfrm>
            <a:off x="8249023" y="4240678"/>
            <a:ext cx="3717952" cy="257769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B9F654-1228-40A1-B2D8-2AB6F42267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97" y="4328517"/>
            <a:ext cx="3710912" cy="248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69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CEACDF0D-8B86-4723-B335-E133DED26CB7}"/>
              </a:ext>
            </a:extLst>
          </p:cNvPr>
          <p:cNvGrpSpPr/>
          <p:nvPr/>
        </p:nvGrpSpPr>
        <p:grpSpPr>
          <a:xfrm>
            <a:off x="0" y="-55817"/>
            <a:ext cx="12192000" cy="1202267"/>
            <a:chOff x="0" y="-55817"/>
            <a:chExt cx="12192000" cy="1202267"/>
          </a:xfrm>
        </p:grpSpPr>
        <p:pic>
          <p:nvPicPr>
            <p:cNvPr id="4" name="Background 2">
              <a:extLst>
                <a:ext uri="{FF2B5EF4-FFF2-40B4-BE49-F238E27FC236}">
                  <a16:creationId xmlns:a16="http://schemas.microsoft.com/office/drawing/2014/main" id="{E1925706-741A-45A0-9A56-587DCBAE0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82469"/>
            <a:stretch/>
          </p:blipFill>
          <p:spPr>
            <a:xfrm>
              <a:off x="0" y="-55817"/>
              <a:ext cx="12192000" cy="120226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E6A17D1-2664-4F4A-9843-B609200E52C7}"/>
                </a:ext>
              </a:extLst>
            </p:cNvPr>
            <p:cNvSpPr txBox="1"/>
            <p:nvPr/>
          </p:nvSpPr>
          <p:spPr>
            <a:xfrm>
              <a:off x="7220521" y="148198"/>
              <a:ext cx="3463046" cy="782657"/>
            </a:xfrm>
            <a:prstGeom prst="rect">
              <a:avLst/>
            </a:prstGeom>
            <a:noFill/>
          </p:spPr>
          <p:txBody>
            <a:bodyPr wrap="none" lIns="0" tIns="0" rIns="0" bIns="0" anchor="t">
              <a:noAutofit/>
            </a:bodyPr>
            <a:lstStyle/>
            <a:p>
              <a:pPr algn="ctr"/>
              <a:r>
                <a:rPr lang="en-US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Управление образования города </a:t>
              </a:r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Батайска</a:t>
              </a:r>
            </a:p>
            <a:p>
              <a:pPr algn="ctr"/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Муниципальное   бюджетное   дошкольное </a:t>
              </a:r>
            </a:p>
            <a:p>
              <a:pPr algn="ctr"/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образовательное  учреждение детский  сад</a:t>
              </a:r>
            </a:p>
            <a:p>
              <a:pPr algn="ctr"/>
              <a:r>
                <a:rPr lang="ru-RU" sz="1404" b="1" dirty="0">
                  <a:solidFill>
                    <a:srgbClr val="0070C0"/>
                  </a:solidFill>
                  <a:latin typeface="Times New Roman"/>
                  <a:cs typeface="Times New Roman"/>
                </a:rPr>
                <a:t>  комбинированного  вида   №121</a:t>
              </a:r>
            </a:p>
            <a:p>
              <a:pPr algn="ctr"/>
              <a:endParaRPr lang="en-US" sz="1404" b="1" dirty="0">
                <a:solidFill>
                  <a:srgbClr val="0070C0"/>
                </a:solidFill>
                <a:latin typeface="Times New Roman"/>
                <a:cs typeface="Times New Roman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91CE757C-2525-4D46-9B91-AF6410D6D1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28395" y="93775"/>
              <a:ext cx="946487" cy="918996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D43AFB1-2321-4FB4-B0BF-686C6E938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6916" y="176020"/>
              <a:ext cx="836751" cy="836751"/>
            </a:xfrm>
            <a:prstGeom prst="ellipse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C6E5733-1E91-458B-8256-E6BFBB98D91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24"/>
          <a:stretch/>
        </p:blipFill>
        <p:spPr>
          <a:xfrm>
            <a:off x="0" y="1146450"/>
            <a:ext cx="6296832" cy="373241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0B00A17-6DCC-4232-A1D7-083CE9D07FC5}"/>
              </a:ext>
            </a:extLst>
          </p:cNvPr>
          <p:cNvSpPr/>
          <p:nvPr/>
        </p:nvSpPr>
        <p:spPr>
          <a:xfrm>
            <a:off x="5785367" y="3045684"/>
            <a:ext cx="13933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Официальный сайт ДОУ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E48FB725-8F0A-43B1-BE74-701CBAD063AF}"/>
              </a:ext>
            </a:extLst>
          </p:cNvPr>
          <p:cNvSpPr/>
          <p:nvPr/>
        </p:nvSpPr>
        <p:spPr>
          <a:xfrm>
            <a:off x="7877832" y="3042769"/>
            <a:ext cx="148671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Инновационная деятельность ДОУ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FC854D0-E68A-4E6D-9E36-0BB986EDBBBB}"/>
              </a:ext>
            </a:extLst>
          </p:cNvPr>
          <p:cNvSpPr/>
          <p:nvPr/>
        </p:nvSpPr>
        <p:spPr>
          <a:xfrm>
            <a:off x="10242181" y="3042769"/>
            <a:ext cx="127310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Программа 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просвещения</a:t>
            </a:r>
          </a:p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родителей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D263AE1-5704-41DC-98C1-57AB9EEF15C5}"/>
              </a:ext>
            </a:extLst>
          </p:cNvPr>
          <p:cNvSpPr/>
          <p:nvPr/>
        </p:nvSpPr>
        <p:spPr>
          <a:xfrm>
            <a:off x="6117042" y="5477171"/>
            <a:ext cx="10533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Вконтакте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AD273C2-4F97-47AE-BC48-2BEA11183ACA}"/>
              </a:ext>
            </a:extLst>
          </p:cNvPr>
          <p:cNvSpPr/>
          <p:nvPr/>
        </p:nvSpPr>
        <p:spPr>
          <a:xfrm>
            <a:off x="8345310" y="5477171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МАХ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FD6B9F2-DC1F-4CDE-9ED8-909A0E86BFB4}"/>
              </a:ext>
            </a:extLst>
          </p:cNvPr>
          <p:cNvSpPr/>
          <p:nvPr/>
        </p:nvSpPr>
        <p:spPr>
          <a:xfrm>
            <a:off x="10144706" y="5466347"/>
            <a:ext cx="14791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Одноклассники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13864B6-7E5C-447A-990F-7F93704D29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538" y="1535674"/>
            <a:ext cx="1476983" cy="14769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78917BB-F72F-4EB0-9C36-34B1C2711B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87560" y="1535674"/>
            <a:ext cx="1476983" cy="147698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3FCB218-841B-4A8C-A841-48C5A789B48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706" y="1565786"/>
            <a:ext cx="1476983" cy="1476983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EA57032-8D90-491E-97CD-E734BDBA859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338" y="4011254"/>
            <a:ext cx="1486711" cy="148671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CF894ACF-DE1C-451A-A0E3-5392DD6CB72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423" y="3944574"/>
            <a:ext cx="1486711" cy="148671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76B685-F72C-4FA6-80CA-C0B9E419C02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213" y="3944573"/>
            <a:ext cx="1486711" cy="1486711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7CE71DD2-31BC-46EA-AC2B-9CBDC7FBCC7D}"/>
              </a:ext>
            </a:extLst>
          </p:cNvPr>
          <p:cNvSpPr/>
          <p:nvPr/>
        </p:nvSpPr>
        <p:spPr>
          <a:xfrm>
            <a:off x="2758644" y="5854458"/>
            <a:ext cx="628338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4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 2013–2022">
  <a:themeElements>
    <a:clrScheme name="Тема Office 2013–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 2013–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1521</TotalTime>
  <Words>971</Words>
  <Application>Microsoft Office PowerPoint</Application>
  <PresentationFormat>Широкоэкранный</PresentationFormat>
  <Paragraphs>176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 2013–2022</vt:lpstr>
      <vt:lpstr>Презентация PowerPoint</vt:lpstr>
      <vt:lpstr> Инфраструктура МБ ДОУ №121</vt:lpstr>
      <vt:lpstr>Центры физкультуры и оздоровления в группах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Наталья Матвейцева</cp:lastModifiedBy>
  <cp:revision>118</cp:revision>
  <cp:lastPrinted>2026-09-25T15:54:01Z</cp:lastPrinted>
  <dcterms:created xsi:type="dcterms:W3CDTF">2016-11-18T14:12:19Z</dcterms:created>
  <dcterms:modified xsi:type="dcterms:W3CDTF">2026-10-05T10:08:08Z</dcterms:modified>
</cp:coreProperties>
</file>